
<file path=[Content_Types].xml><?xml version="1.0" encoding="utf-8"?>
<Types xmlns="http://schemas.openxmlformats.org/package/2006/content-types">
  <Default Extension="png" ContentType="image/png"/>
  <Default Extension="bmp" ContentType="image/bmp"/>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3" r:id="rId1"/>
  </p:sldMasterIdLst>
  <p:notesMasterIdLst>
    <p:notesMasterId r:id="rId33"/>
  </p:notesMasterIdLst>
  <p:sldIdLst>
    <p:sldId id="270" r:id="rId2"/>
    <p:sldId id="340" r:id="rId3"/>
    <p:sldId id="321" r:id="rId4"/>
    <p:sldId id="342" r:id="rId5"/>
    <p:sldId id="344" r:id="rId6"/>
    <p:sldId id="345" r:id="rId7"/>
    <p:sldId id="346" r:id="rId8"/>
    <p:sldId id="347" r:id="rId9"/>
    <p:sldId id="348" r:id="rId10"/>
    <p:sldId id="349" r:id="rId11"/>
    <p:sldId id="350" r:id="rId12"/>
    <p:sldId id="351" r:id="rId13"/>
    <p:sldId id="352" r:id="rId14"/>
    <p:sldId id="353" r:id="rId15"/>
    <p:sldId id="354" r:id="rId16"/>
    <p:sldId id="355"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8" r:id="rId30"/>
    <p:sldId id="369" r:id="rId31"/>
    <p:sldId id="370" r:id="rId32"/>
  </p:sldIdLst>
  <p:sldSz cx="9144000" cy="6858000" type="screen4x3"/>
  <p:notesSz cx="6735763" cy="9869488"/>
  <p:custDataLst>
    <p:tags r:id="rId34"/>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008000"/>
    <a:srgbClr val="0000FF"/>
    <a:srgbClr val="00CC99"/>
    <a:srgbClr val="FF0000"/>
    <a:srgbClr val="FFCCCC"/>
    <a:srgbClr val="FF3399"/>
    <a:srgbClr val="666699"/>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805" autoAdjust="0"/>
    <p:restoredTop sz="87637" autoAdjust="0"/>
  </p:normalViewPr>
  <p:slideViewPr>
    <p:cSldViewPr>
      <p:cViewPr>
        <p:scale>
          <a:sx n="68" d="100"/>
          <a:sy n="68" d="100"/>
        </p:scale>
        <p:origin x="-1314" y="4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19413"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0243" name="Rectangle 3"/>
          <p:cNvSpPr>
            <a:spLocks noGrp="1" noChangeArrowheads="1"/>
          </p:cNvSpPr>
          <p:nvPr>
            <p:ph type="dt" idx="1"/>
          </p:nvPr>
        </p:nvSpPr>
        <p:spPr bwMode="auto">
          <a:xfrm>
            <a:off x="3814763" y="0"/>
            <a:ext cx="2919412"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9700" name="Rectangle 4"/>
          <p:cNvSpPr>
            <a:spLocks noGrp="1" noRot="1" noChangeAspect="1" noChangeArrowheads="1" noTextEdit="1"/>
          </p:cNvSpPr>
          <p:nvPr>
            <p:ph type="sldImg" idx="2"/>
          </p:nvPr>
        </p:nvSpPr>
        <p:spPr bwMode="auto">
          <a:xfrm>
            <a:off x="900113" y="739775"/>
            <a:ext cx="4935537" cy="37020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245" name="Rectangle 5"/>
          <p:cNvSpPr>
            <a:spLocks noGrp="1" noChangeArrowheads="1"/>
          </p:cNvSpPr>
          <p:nvPr>
            <p:ph type="body" sz="quarter" idx="3"/>
          </p:nvPr>
        </p:nvSpPr>
        <p:spPr bwMode="auto">
          <a:xfrm>
            <a:off x="673100" y="4687888"/>
            <a:ext cx="5389563" cy="444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9374188"/>
            <a:ext cx="2919413"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0247" name="Rectangle 7"/>
          <p:cNvSpPr>
            <a:spLocks noGrp="1" noChangeArrowheads="1"/>
          </p:cNvSpPr>
          <p:nvPr>
            <p:ph type="sldNum" sz="quarter" idx="5"/>
          </p:nvPr>
        </p:nvSpPr>
        <p:spPr bwMode="auto">
          <a:xfrm>
            <a:off x="3814763" y="9374188"/>
            <a:ext cx="2919412"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BF76B5A4-08FB-4C5C-98D0-FFDDC30FEE4D}" type="slidenum">
              <a:rPr lang="en-US"/>
              <a:pPr>
                <a:defRPr/>
              </a:pPr>
              <a:t>‹#›</a:t>
            </a:fld>
            <a:endParaRPr lang="en-US"/>
          </a:p>
        </p:txBody>
      </p:sp>
    </p:spTree>
    <p:extLst>
      <p:ext uri="{BB962C8B-B14F-4D97-AF65-F5344CB8AC3E}">
        <p14:creationId xmlns:p14="http://schemas.microsoft.com/office/powerpoint/2010/main" val="45418585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078A3A47-EFB4-4373-A2B9-3444239D435C}" type="slidenum">
              <a:rPr lang="vi-VN"/>
              <a:pPr>
                <a:defRPr/>
              </a:pPr>
              <a:t>‹#›</a:t>
            </a:fld>
            <a:endParaRPr lang="vi-VN"/>
          </a:p>
        </p:txBody>
      </p:sp>
    </p:spTree>
    <p:extLst>
      <p:ext uri="{BB962C8B-B14F-4D97-AF65-F5344CB8AC3E}">
        <p14:creationId xmlns:p14="http://schemas.microsoft.com/office/powerpoint/2010/main" val="8684908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2A5852C6-F871-4717-9278-3C1E6239C2BD}" type="slidenum">
              <a:rPr lang="vi-VN"/>
              <a:pPr>
                <a:defRPr/>
              </a:pPr>
              <a:t>‹#›</a:t>
            </a:fld>
            <a:endParaRPr lang="vi-VN"/>
          </a:p>
        </p:txBody>
      </p:sp>
    </p:spTree>
    <p:extLst>
      <p:ext uri="{BB962C8B-B14F-4D97-AF65-F5344CB8AC3E}">
        <p14:creationId xmlns:p14="http://schemas.microsoft.com/office/powerpoint/2010/main" val="4192065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B33368C3-0AEB-40BC-B2DF-84BCFFD5C3A3}" type="slidenum">
              <a:rPr lang="vi-VN"/>
              <a:pPr>
                <a:defRPr/>
              </a:pPr>
              <a:t>‹#›</a:t>
            </a:fld>
            <a:endParaRPr lang="vi-VN"/>
          </a:p>
        </p:txBody>
      </p:sp>
    </p:spTree>
    <p:extLst>
      <p:ext uri="{BB962C8B-B14F-4D97-AF65-F5344CB8AC3E}">
        <p14:creationId xmlns:p14="http://schemas.microsoft.com/office/powerpoint/2010/main" val="486476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53BA35FC-8858-400B-AFCA-C84ADD65BEDD}" type="slidenum">
              <a:rPr lang="vi-VN"/>
              <a:pPr>
                <a:defRPr/>
              </a:pPr>
              <a:t>‹#›</a:t>
            </a:fld>
            <a:endParaRPr lang="vi-VN"/>
          </a:p>
        </p:txBody>
      </p:sp>
    </p:spTree>
    <p:extLst>
      <p:ext uri="{BB962C8B-B14F-4D97-AF65-F5344CB8AC3E}">
        <p14:creationId xmlns:p14="http://schemas.microsoft.com/office/powerpoint/2010/main" val="1261422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p>
        </p:txBody>
      </p:sp>
      <p:sp>
        <p:nvSpPr>
          <p:cNvPr id="8" name="Rectangle 5"/>
          <p:cNvSpPr>
            <a:spLocks noGrp="1" noChangeArrowheads="1"/>
          </p:cNvSpPr>
          <p:nvPr>
            <p:ph type="ftr" sz="quarter" idx="11"/>
          </p:nvPr>
        </p:nvSpPr>
        <p:spPr>
          <a:ln/>
        </p:spPr>
        <p:txBody>
          <a:bodyPr/>
          <a:lstStyle>
            <a:lvl1pPr>
              <a:defRPr/>
            </a:lvl1pPr>
          </a:lstStyle>
          <a:p>
            <a:pPr>
              <a:defRPr/>
            </a:pPr>
            <a:endParaRPr lang="vi-VN"/>
          </a:p>
        </p:txBody>
      </p:sp>
      <p:sp>
        <p:nvSpPr>
          <p:cNvPr id="9" name="Rectangle 6"/>
          <p:cNvSpPr>
            <a:spLocks noGrp="1" noChangeArrowheads="1"/>
          </p:cNvSpPr>
          <p:nvPr>
            <p:ph type="sldNum" sz="quarter" idx="12"/>
          </p:nvPr>
        </p:nvSpPr>
        <p:spPr>
          <a:ln/>
        </p:spPr>
        <p:txBody>
          <a:bodyPr/>
          <a:lstStyle>
            <a:lvl1pPr>
              <a:defRPr/>
            </a:lvl1pPr>
          </a:lstStyle>
          <a:p>
            <a:pPr>
              <a:defRPr/>
            </a:pPr>
            <a:fld id="{91C2A1DB-F9A6-4E77-ABC2-8020EFEEDC04}" type="slidenum">
              <a:rPr lang="vi-VN"/>
              <a:pPr>
                <a:defRPr/>
              </a:pPr>
              <a:t>‹#›</a:t>
            </a:fld>
            <a:endParaRPr lang="vi-VN"/>
          </a:p>
        </p:txBody>
      </p:sp>
    </p:spTree>
    <p:extLst>
      <p:ext uri="{BB962C8B-B14F-4D97-AF65-F5344CB8AC3E}">
        <p14:creationId xmlns:p14="http://schemas.microsoft.com/office/powerpoint/2010/main" val="1354133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AB22124B-E83C-49C4-BC56-D7A48FC42C8E}" type="slidenum">
              <a:rPr lang="vi-VN"/>
              <a:pPr>
                <a:defRPr/>
              </a:pPr>
              <a:t>‹#›</a:t>
            </a:fld>
            <a:endParaRPr lang="vi-VN"/>
          </a:p>
        </p:txBody>
      </p:sp>
    </p:spTree>
    <p:extLst>
      <p:ext uri="{BB962C8B-B14F-4D97-AF65-F5344CB8AC3E}">
        <p14:creationId xmlns:p14="http://schemas.microsoft.com/office/powerpoint/2010/main" val="297736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p>
        </p:txBody>
      </p:sp>
      <p:sp>
        <p:nvSpPr>
          <p:cNvPr id="3" name="Rectangle 5"/>
          <p:cNvSpPr>
            <a:spLocks noGrp="1" noChangeArrowheads="1"/>
          </p:cNvSpPr>
          <p:nvPr>
            <p:ph type="ftr" sz="quarter" idx="11"/>
          </p:nvPr>
        </p:nvSpPr>
        <p:spPr>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ln/>
        </p:spPr>
        <p:txBody>
          <a:bodyPr/>
          <a:lstStyle>
            <a:lvl1pPr>
              <a:defRPr/>
            </a:lvl1pPr>
          </a:lstStyle>
          <a:p>
            <a:pPr>
              <a:defRPr/>
            </a:pPr>
            <a:fld id="{EE1C0302-6A11-4887-8363-2A54A07C1BE9}" type="slidenum">
              <a:rPr lang="vi-VN"/>
              <a:pPr>
                <a:defRPr/>
              </a:pPr>
              <a:t>‹#›</a:t>
            </a:fld>
            <a:endParaRPr lang="vi-VN"/>
          </a:p>
        </p:txBody>
      </p:sp>
    </p:spTree>
    <p:extLst>
      <p:ext uri="{BB962C8B-B14F-4D97-AF65-F5344CB8AC3E}">
        <p14:creationId xmlns:p14="http://schemas.microsoft.com/office/powerpoint/2010/main" val="214237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79A1D248-E746-495C-8C01-B5A2CC12CF22}" type="slidenum">
              <a:rPr lang="vi-VN"/>
              <a:pPr>
                <a:defRPr/>
              </a:pPr>
              <a:t>‹#›</a:t>
            </a:fld>
            <a:endParaRPr lang="vi-VN"/>
          </a:p>
        </p:txBody>
      </p:sp>
    </p:spTree>
    <p:extLst>
      <p:ext uri="{BB962C8B-B14F-4D97-AF65-F5344CB8AC3E}">
        <p14:creationId xmlns:p14="http://schemas.microsoft.com/office/powerpoint/2010/main" val="18949387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p>
        </p:txBody>
      </p:sp>
      <p:sp>
        <p:nvSpPr>
          <p:cNvPr id="6" name="Rectangle 5"/>
          <p:cNvSpPr>
            <a:spLocks noGrp="1" noChangeArrowheads="1"/>
          </p:cNvSpPr>
          <p:nvPr>
            <p:ph type="ftr" sz="quarter" idx="11"/>
          </p:nvPr>
        </p:nvSpPr>
        <p:spPr>
          <a:ln/>
        </p:spPr>
        <p:txBody>
          <a:bodyPr/>
          <a:lstStyle>
            <a:lvl1pPr>
              <a:defRPr/>
            </a:lvl1pPr>
          </a:lstStyle>
          <a:p>
            <a:pPr>
              <a:defRPr/>
            </a:pPr>
            <a:endParaRPr lang="vi-VN"/>
          </a:p>
        </p:txBody>
      </p:sp>
      <p:sp>
        <p:nvSpPr>
          <p:cNvPr id="7" name="Rectangle 6"/>
          <p:cNvSpPr>
            <a:spLocks noGrp="1" noChangeArrowheads="1"/>
          </p:cNvSpPr>
          <p:nvPr>
            <p:ph type="sldNum" sz="quarter" idx="12"/>
          </p:nvPr>
        </p:nvSpPr>
        <p:spPr>
          <a:ln/>
        </p:spPr>
        <p:txBody>
          <a:bodyPr/>
          <a:lstStyle>
            <a:lvl1pPr>
              <a:defRPr/>
            </a:lvl1pPr>
          </a:lstStyle>
          <a:p>
            <a:pPr>
              <a:defRPr/>
            </a:pPr>
            <a:fld id="{8C6AAC37-6ACB-4F2C-9BF5-E3739214F81E}" type="slidenum">
              <a:rPr lang="vi-VN"/>
              <a:pPr>
                <a:defRPr/>
              </a:pPr>
              <a:t>‹#›</a:t>
            </a:fld>
            <a:endParaRPr lang="vi-VN"/>
          </a:p>
        </p:txBody>
      </p:sp>
    </p:spTree>
    <p:extLst>
      <p:ext uri="{BB962C8B-B14F-4D97-AF65-F5344CB8AC3E}">
        <p14:creationId xmlns:p14="http://schemas.microsoft.com/office/powerpoint/2010/main" val="24429595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5498319C-4313-49DA-839C-BDC4CC3D7F32}" type="slidenum">
              <a:rPr lang="vi-VN"/>
              <a:pPr>
                <a:defRPr/>
              </a:pPr>
              <a:t>‹#›</a:t>
            </a:fld>
            <a:endParaRPr lang="vi-VN"/>
          </a:p>
        </p:txBody>
      </p:sp>
    </p:spTree>
    <p:extLst>
      <p:ext uri="{BB962C8B-B14F-4D97-AF65-F5344CB8AC3E}">
        <p14:creationId xmlns:p14="http://schemas.microsoft.com/office/powerpoint/2010/main" val="940978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p>
        </p:txBody>
      </p:sp>
      <p:sp>
        <p:nvSpPr>
          <p:cNvPr id="5" name="Rectangle 5"/>
          <p:cNvSpPr>
            <a:spLocks noGrp="1" noChangeArrowheads="1"/>
          </p:cNvSpPr>
          <p:nvPr>
            <p:ph type="ftr" sz="quarter" idx="11"/>
          </p:nvPr>
        </p:nvSpPr>
        <p:spPr>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ln/>
        </p:spPr>
        <p:txBody>
          <a:bodyPr/>
          <a:lstStyle>
            <a:lvl1pPr>
              <a:defRPr/>
            </a:lvl1pPr>
          </a:lstStyle>
          <a:p>
            <a:pPr>
              <a:defRPr/>
            </a:pPr>
            <a:fld id="{8EE085C6-86B1-4726-80F6-C9B047094784}" type="slidenum">
              <a:rPr lang="vi-VN"/>
              <a:pPr>
                <a:defRPr/>
              </a:pPr>
              <a:t>‹#›</a:t>
            </a:fld>
            <a:endParaRPr lang="vi-VN"/>
          </a:p>
        </p:txBody>
      </p:sp>
    </p:spTree>
    <p:extLst>
      <p:ext uri="{BB962C8B-B14F-4D97-AF65-F5344CB8AC3E}">
        <p14:creationId xmlns:p14="http://schemas.microsoft.com/office/powerpoint/2010/main" val="979383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Click to edit Master text styles</a:t>
            </a:r>
          </a:p>
          <a:p>
            <a:pPr lvl="1"/>
            <a:r>
              <a:rPr lang="vi-VN" altLang="en-US" smtClean="0"/>
              <a:t>Second level</a:t>
            </a:r>
          </a:p>
          <a:p>
            <a:pPr lvl="2"/>
            <a:r>
              <a:rPr lang="vi-VN" altLang="en-US" smtClean="0"/>
              <a:t>Third level</a:t>
            </a:r>
          </a:p>
          <a:p>
            <a:pPr lvl="3"/>
            <a:r>
              <a:rPr lang="vi-VN" altLang="en-US" smtClean="0"/>
              <a:t>Fourth level</a:t>
            </a:r>
          </a:p>
          <a:p>
            <a:pPr lvl="4"/>
            <a:r>
              <a:rPr lang="vi-VN" altLang="en-US" smtClean="0"/>
              <a:t>Fifth level</a:t>
            </a:r>
          </a:p>
        </p:txBody>
      </p:sp>
      <p:sp>
        <p:nvSpPr>
          <p:cNvPr id="22528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vi-VN"/>
          </a:p>
        </p:txBody>
      </p:sp>
      <p:sp>
        <p:nvSpPr>
          <p:cNvPr id="22528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vi-VN"/>
          </a:p>
        </p:txBody>
      </p:sp>
      <p:sp>
        <p:nvSpPr>
          <p:cNvPr id="22528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84221D84-FCB6-4003-85BC-81DB7E080FC4}" type="slidenum">
              <a:rPr lang="vi-VN"/>
              <a:pPr>
                <a:defRPr/>
              </a:pPr>
              <a:t>‹#›</a:t>
            </a:fld>
            <a:endParaRPr lang="vi-VN"/>
          </a:p>
        </p:txBody>
      </p:sp>
    </p:spTree>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b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11.gif"/><Relationship Id="rId5" Type="http://schemas.openxmlformats.org/officeDocument/2006/relationships/image" Target="../media/image8.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jpe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6.png"/><Relationship Id="rId7" Type="http://schemas.openxmlformats.org/officeDocument/2006/relationships/image" Target="../media/image17.jpe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8.jpe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8.jpeg"/><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20.jpg"/><Relationship Id="rId5" Type="http://schemas.openxmlformats.org/officeDocument/2006/relationships/image" Target="../media/image8.jpeg"/><Relationship Id="rId4" Type="http://schemas.openxmlformats.org/officeDocument/2006/relationships/image" Target="../media/image7.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8.jpeg"/><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jp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22.jpg"/><Relationship Id="rId5" Type="http://schemas.openxmlformats.org/officeDocument/2006/relationships/image" Target="../media/image8.jpeg"/><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8.jpeg"/><Relationship Id="rId4" Type="http://schemas.openxmlformats.org/officeDocument/2006/relationships/image" Target="../media/image7.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bmp"/><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25.bmp"/><Relationship Id="rId5" Type="http://schemas.openxmlformats.org/officeDocument/2006/relationships/image" Target="../media/image8.jpeg"/><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6.png"/><Relationship Id="rId7" Type="http://schemas.openxmlformats.org/officeDocument/2006/relationships/image" Target="../media/image28.jpe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27.jp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image" Target="../media/image30.jpeg"/></Relationships>
</file>

<file path=ppt/slides/_rels/slide19.xml.rels><?xml version="1.0" encoding="UTF-8" standalone="yes"?>
<Relationships xmlns="http://schemas.openxmlformats.org/package/2006/relationships"><Relationship Id="rId3" Type="http://schemas.openxmlformats.org/officeDocument/2006/relationships/image" Target="../media/image5.gif"/><Relationship Id="rId7"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33.jpg"/><Relationship Id="rId5" Type="http://schemas.openxmlformats.org/officeDocument/2006/relationships/image" Target="../media/image8.jpeg"/><Relationship Id="rId4" Type="http://schemas.openxmlformats.org/officeDocument/2006/relationships/image" Target="../media/image7.jpe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8.jpeg"/><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5.jpe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hyperlink" Target="http://duhochanquoc.org/kham-pha-nhung-bieu-tuong-van-hoa-han-quoc/" TargetMode="External"/><Relationship Id="rId5" Type="http://schemas.openxmlformats.org/officeDocument/2006/relationships/image" Target="../media/image8.jpeg"/><Relationship Id="rId4" Type="http://schemas.openxmlformats.org/officeDocument/2006/relationships/image" Target="../media/image7.jpe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8.jpeg"/><Relationship Id="rId4" Type="http://schemas.openxmlformats.org/officeDocument/2006/relationships/image" Target="../media/image7.jpe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7.jpe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hyperlink" Target="http://duhochanquoc.org/jeju-hon-ngoc-cua-han-quoc/" TargetMode="External"/><Relationship Id="rId5" Type="http://schemas.openxmlformats.org/officeDocument/2006/relationships/image" Target="../media/image8.jpeg"/><Relationship Id="rId4" Type="http://schemas.openxmlformats.org/officeDocument/2006/relationships/image" Target="../media/image7.jpe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image" Target="../media/image8.jpeg"/><Relationship Id="rId4" Type="http://schemas.openxmlformats.org/officeDocument/2006/relationships/image" Target="../media/image7.jpe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9.jpe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hyperlink" Target="http://duhochanquoc.org/nhung-mon-yeu-thich-cua-sinh-vien-du-hoc-han-quoc/" TargetMode="External"/><Relationship Id="rId5" Type="http://schemas.openxmlformats.org/officeDocument/2006/relationships/image" Target="../media/image8.jpeg"/><Relationship Id="rId4" Type="http://schemas.openxmlformats.org/officeDocument/2006/relationships/image" Target="../media/image7.jpe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8.jpeg"/><Relationship Id="rId4" Type="http://schemas.openxmlformats.org/officeDocument/2006/relationships/image" Target="../media/image7.jpe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1.jpe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hyperlink" Target="http://duhochanquoc.org/van-hoa-am-thuc-mua-dong-xu-han/" TargetMode="External"/><Relationship Id="rId5" Type="http://schemas.openxmlformats.org/officeDocument/2006/relationships/image" Target="../media/image8.jpeg"/><Relationship Id="rId4" Type="http://schemas.openxmlformats.org/officeDocument/2006/relationships/image" Target="../media/image7.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8.jpeg"/><Relationship Id="rId4" Type="http://schemas.openxmlformats.org/officeDocument/2006/relationships/image" Target="../media/image7.jpe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8.jpe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4" descr="chay"/>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1085850" y="-1085850"/>
            <a:ext cx="6972300" cy="914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p:cNvSpPr>
            <a:spLocks noChangeArrowheads="1"/>
          </p:cNvSpPr>
          <p:nvPr/>
        </p:nvSpPr>
        <p:spPr bwMode="auto">
          <a:xfrm>
            <a:off x="-19050" y="6324600"/>
            <a:ext cx="9220200" cy="609600"/>
          </a:xfrm>
          <a:prstGeom prst="rect">
            <a:avLst/>
          </a:prstGeom>
          <a:solidFill>
            <a:srgbClr val="3366FF"/>
          </a:solidFill>
          <a:ln w="9525" algn="ctr">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tLang="en-US"/>
          </a:p>
        </p:txBody>
      </p:sp>
      <p:sp>
        <p:nvSpPr>
          <p:cNvPr id="164868" name="Text Box 4"/>
          <p:cNvSpPr txBox="1">
            <a:spLocks noChangeArrowheads="1"/>
          </p:cNvSpPr>
          <p:nvPr/>
        </p:nvSpPr>
        <p:spPr bwMode="auto">
          <a:xfrm>
            <a:off x="9448800" y="6369050"/>
            <a:ext cx="35280600" cy="488950"/>
          </a:xfrm>
          <a:prstGeom prst="rect">
            <a:avLst/>
          </a:prstGeom>
          <a:solidFill>
            <a:srgbClr val="3366FF"/>
          </a:solidFill>
          <a:ln>
            <a:noFill/>
          </a:ln>
          <a:effectLst/>
          <a:extLst>
            <a:ext uri="{91240B29-F687-4F45-9708-019B960494DF}">
              <a14:hiddenLine xmlns:a14="http://schemas.microsoft.com/office/drawing/2010/main" w="95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68313" indent="-468313">
              <a:defRPr>
                <a:solidFill>
                  <a:schemeClr val="tx1"/>
                </a:solidFill>
                <a:latin typeface="Arial" charset="0"/>
                <a:cs typeface="Arial" charset="0"/>
              </a:defRPr>
            </a:lvl1pPr>
            <a:lvl2pPr>
              <a:defRPr>
                <a:solidFill>
                  <a:schemeClr val="tx1"/>
                </a:solidFill>
                <a:latin typeface="Arial" charset="0"/>
                <a:cs typeface="Arial" charset="0"/>
              </a:defRPr>
            </a:lvl2pPr>
            <a:lvl3pPr>
              <a:defRPr>
                <a:solidFill>
                  <a:schemeClr val="tx1"/>
                </a:solidFill>
                <a:latin typeface="Arial" charset="0"/>
                <a:cs typeface="Arial" charset="0"/>
              </a:defRPr>
            </a:lvl3pPr>
            <a:lvl4pPr>
              <a:defRPr>
                <a:solidFill>
                  <a:schemeClr val="tx1"/>
                </a:solidFill>
                <a:latin typeface="Arial" charset="0"/>
                <a:cs typeface="Arial" charset="0"/>
              </a:defRPr>
            </a:lvl4pPr>
            <a:lvl5pPr>
              <a:defRPr>
                <a:solidFill>
                  <a:schemeClr val="tx1"/>
                </a:solidFill>
                <a:latin typeface="Arial" charset="0"/>
                <a:cs typeface="Arial" charset="0"/>
              </a:defRPr>
            </a:lvl5pPr>
            <a:lvl6pPr fontAlgn="base">
              <a:spcBef>
                <a:spcPct val="0"/>
              </a:spcBef>
              <a:spcAft>
                <a:spcPct val="0"/>
              </a:spcAft>
              <a:defRPr>
                <a:solidFill>
                  <a:schemeClr val="tx1"/>
                </a:solidFill>
                <a:latin typeface="Arial" charset="0"/>
                <a:cs typeface="Arial" charset="0"/>
              </a:defRPr>
            </a:lvl6pPr>
            <a:lvl7pPr fontAlgn="base">
              <a:spcBef>
                <a:spcPct val="0"/>
              </a:spcBef>
              <a:spcAft>
                <a:spcPct val="0"/>
              </a:spcAft>
              <a:defRPr>
                <a:solidFill>
                  <a:schemeClr val="tx1"/>
                </a:solidFill>
                <a:latin typeface="Arial" charset="0"/>
                <a:cs typeface="Arial" charset="0"/>
              </a:defRPr>
            </a:lvl7pPr>
            <a:lvl8pPr fontAlgn="base">
              <a:spcBef>
                <a:spcPct val="0"/>
              </a:spcBef>
              <a:spcAft>
                <a:spcPct val="0"/>
              </a:spcAft>
              <a:defRPr>
                <a:solidFill>
                  <a:schemeClr val="tx1"/>
                </a:solidFill>
                <a:latin typeface="Arial" charset="0"/>
                <a:cs typeface="Arial" charset="0"/>
              </a:defRPr>
            </a:lvl8pPr>
            <a:lvl9pPr fontAlgn="base">
              <a:spcBef>
                <a:spcPct val="0"/>
              </a:spcBef>
              <a:spcAft>
                <a:spcPct val="0"/>
              </a:spcAft>
              <a:defRPr>
                <a:solidFill>
                  <a:schemeClr val="tx1"/>
                </a:solidFill>
                <a:latin typeface="Arial" charset="0"/>
                <a:cs typeface="Arial" charset="0"/>
              </a:defRPr>
            </a:lvl9pPr>
          </a:lstStyle>
          <a:p>
            <a:pPr>
              <a:spcBef>
                <a:spcPct val="50000"/>
              </a:spcBef>
              <a:buFont typeface="Wingdings" pitchFamily="2" charset="2"/>
              <a:buNone/>
              <a:defRPr/>
            </a:pPr>
            <a:r>
              <a:rPr lang="en-US" sz="2600" b="1" dirty="0" smtClean="0">
                <a:solidFill>
                  <a:srgbClr val="FFCC00"/>
                </a:solidFill>
                <a:effectLst>
                  <a:outerShdw blurRad="38100" dist="38100" dir="2700000" algn="tl">
                    <a:srgbClr val="000000"/>
                  </a:outerShdw>
                </a:effectLst>
                <a:latin typeface="Times New Roman" pitchFamily="18" charset="0"/>
                <a:cs typeface="Times New Roman" pitchFamily="18" charset="0"/>
              </a:rPr>
              <a:t>CHUYÊN ĐỀ NGOẠI KHÓA: ĐẤT NƯỚC VÀ CON NGƯỜI HÀN QUỐC</a:t>
            </a:r>
            <a:endParaRPr lang="en-US" sz="2600" b="1" dirty="0" smtClean="0">
              <a:solidFill>
                <a:srgbClr val="FFCC00"/>
              </a:solidFill>
              <a:effectLst>
                <a:outerShdw blurRad="38100" dist="38100" dir="2700000" algn="tl">
                  <a:srgbClr val="000000"/>
                </a:outerShdw>
              </a:effectLst>
              <a:latin typeface="Times New Roman" pitchFamily="18" charset="0"/>
              <a:cs typeface="Times New Roman" pitchFamily="18" charset="0"/>
            </a:endParaRPr>
          </a:p>
        </p:txBody>
      </p:sp>
      <p:sp>
        <p:nvSpPr>
          <p:cNvPr id="164870" name="WordArt 6"/>
          <p:cNvSpPr>
            <a:spLocks noChangeArrowheads="1" noChangeShapeType="1" noTextEdit="1"/>
          </p:cNvSpPr>
          <p:nvPr/>
        </p:nvSpPr>
        <p:spPr bwMode="auto">
          <a:xfrm>
            <a:off x="381000" y="1085850"/>
            <a:ext cx="8610600" cy="5283200"/>
          </a:xfrm>
          <a:prstGeom prst="rect">
            <a:avLst/>
          </a:prstGeom>
        </p:spPr>
        <p:txBody>
          <a:bodyPr wrap="none" fromWordArt="1">
            <a:prstTxWarp prst="textArchUpPour">
              <a:avLst>
                <a:gd name="adj1" fmla="val 10938384"/>
                <a:gd name="adj2" fmla="val 72214"/>
              </a:avLst>
            </a:prstTxWarp>
          </a:bodyPr>
          <a:lstStyle/>
          <a:p>
            <a:pPr algn="ctr"/>
            <a:r>
              <a:rPr lang="en-US" sz="3600" b="1" kern="10" dirty="0" smtClean="0">
                <a:ln w="9525">
                  <a:solidFill>
                    <a:srgbClr val="0000FF"/>
                  </a:solidFill>
                  <a:round/>
                  <a:headEnd/>
                  <a:tailEnd/>
                </a:ln>
                <a:solidFill>
                  <a:srgbClr val="FFFF00"/>
                </a:solidFill>
                <a:latin typeface="Times New Roman" pitchFamily="18" charset="0"/>
                <a:cs typeface="Times New Roman" pitchFamily="18" charset="0"/>
              </a:rPr>
              <a:t>ĐẤT NƯỚC VÀ CON NGƯỜI HÀN QUỐC</a:t>
            </a:r>
            <a:endParaRPr lang="en-US" sz="3600" b="1" kern="10" dirty="0">
              <a:ln w="9525">
                <a:solidFill>
                  <a:srgbClr val="0000FF"/>
                </a:solidFill>
                <a:round/>
                <a:headEnd/>
                <a:tailEnd/>
              </a:ln>
              <a:solidFill>
                <a:srgbClr val="FFFF00"/>
              </a:solidFill>
              <a:latin typeface="Times New Roman" pitchFamily="18" charset="0"/>
              <a:cs typeface="Times New Roman" pitchFamily="18" charset="0"/>
            </a:endParaRPr>
          </a:p>
        </p:txBody>
      </p:sp>
      <p:sp>
        <p:nvSpPr>
          <p:cNvPr id="164871" name="WordArt 7"/>
          <p:cNvSpPr>
            <a:spLocks noChangeArrowheads="1" noChangeShapeType="1" noTextEdit="1"/>
          </p:cNvSpPr>
          <p:nvPr/>
        </p:nvSpPr>
        <p:spPr bwMode="auto">
          <a:xfrm>
            <a:off x="2438400" y="5924550"/>
            <a:ext cx="4343400" cy="323850"/>
          </a:xfrm>
          <a:prstGeom prst="rect">
            <a:avLst/>
          </a:prstGeom>
        </p:spPr>
        <p:txBody>
          <a:bodyPr wrap="none" fromWordArt="1">
            <a:prstTxWarp prst="textPlain">
              <a:avLst>
                <a:gd name="adj" fmla="val 50000"/>
              </a:avLst>
            </a:prstTxWarp>
          </a:bodyPr>
          <a:lstStyle/>
          <a:p>
            <a:pPr algn="ctr"/>
            <a:r>
              <a:rPr lang="en-US" sz="3600" kern="10" dirty="0" smtClean="0">
                <a:ln w="12700">
                  <a:solidFill>
                    <a:srgbClr val="3333CC"/>
                  </a:solidFill>
                  <a:round/>
                  <a:headEnd/>
                  <a:tailEnd/>
                </a:ln>
                <a:solidFill>
                  <a:srgbClr val="B2B2B2">
                    <a:alpha val="50195"/>
                  </a:srgbClr>
                </a:solidFill>
                <a:effectLst>
                  <a:outerShdw dist="45791" dir="2021404" algn="ctr" rotWithShape="0">
                    <a:srgbClr val="9999FF"/>
                  </a:outerShdw>
                </a:effectLst>
                <a:latin typeface="Times New Roman" pitchFamily="18" charset="0"/>
                <a:cs typeface="Times New Roman" pitchFamily="18" charset="0"/>
              </a:rPr>
              <a:t>NĂM HỌC 2015-2016</a:t>
            </a:r>
            <a:endParaRPr lang="en-US" sz="3600" kern="10" dirty="0">
              <a:ln w="12700">
                <a:solidFill>
                  <a:srgbClr val="3333CC"/>
                </a:solidFill>
                <a:round/>
                <a:headEnd/>
                <a:tailEnd/>
              </a:ln>
              <a:solidFill>
                <a:srgbClr val="B2B2B2">
                  <a:alpha val="50195"/>
                </a:srgbClr>
              </a:solidFill>
              <a:effectLst>
                <a:outerShdw dist="45791" dir="2021404" algn="ctr" rotWithShape="0">
                  <a:srgbClr val="9999FF"/>
                </a:outerShdw>
              </a:effectLst>
              <a:latin typeface="Times New Roman" pitchFamily="18" charset="0"/>
              <a:cs typeface="Times New Roman" pitchFamily="18" charset="0"/>
            </a:endParaRPr>
          </a:p>
        </p:txBody>
      </p:sp>
      <p:sp>
        <p:nvSpPr>
          <p:cNvPr id="2055" name="WordArt 8"/>
          <p:cNvSpPr>
            <a:spLocks noChangeArrowheads="1" noChangeShapeType="1" noTextEdit="1"/>
          </p:cNvSpPr>
          <p:nvPr/>
        </p:nvSpPr>
        <p:spPr bwMode="auto">
          <a:xfrm>
            <a:off x="2066925" y="61913"/>
            <a:ext cx="5222875" cy="228600"/>
          </a:xfrm>
          <a:prstGeom prst="rect">
            <a:avLst/>
          </a:prstGeom>
        </p:spPr>
        <p:txBody>
          <a:bodyPr wrap="none" fromWordArt="1">
            <a:prstTxWarp prst="textPlain">
              <a:avLst>
                <a:gd name="adj" fmla="val 50000"/>
              </a:avLst>
            </a:prstTxWarp>
          </a:bodyPr>
          <a:lstStyle/>
          <a:p>
            <a:pPr algn="ctr"/>
            <a:r>
              <a:rPr lang="en-US" sz="3600" b="1" kern="10" dirty="0" smtClean="0">
                <a:ln w="9525">
                  <a:solidFill>
                    <a:srgbClr val="009900"/>
                  </a:solidFill>
                  <a:round/>
                  <a:headEnd/>
                  <a:tailEnd/>
                </a:ln>
                <a:solidFill>
                  <a:srgbClr val="009900"/>
                </a:solidFill>
                <a:effectLst>
                  <a:outerShdw dist="35921" dir="2700000" algn="ctr" rotWithShape="0">
                    <a:srgbClr val="808080">
                      <a:alpha val="79999"/>
                    </a:srgbClr>
                  </a:outerShdw>
                </a:effectLst>
                <a:latin typeface="Times New Roman" pitchFamily="18" charset="0"/>
                <a:cs typeface="Times New Roman" pitchFamily="18" charset="0"/>
              </a:rPr>
              <a:t>TRƯỜNG TH&amp;THCS ĐÔNG THỌ</a:t>
            </a:r>
            <a:endParaRPr lang="en-US" sz="3600" b="1" kern="10" dirty="0">
              <a:ln w="9525">
                <a:solidFill>
                  <a:srgbClr val="009900"/>
                </a:solidFill>
                <a:round/>
                <a:headEnd/>
                <a:tailEnd/>
              </a:ln>
              <a:solidFill>
                <a:srgbClr val="009900"/>
              </a:solidFill>
              <a:effectLst>
                <a:outerShdw dist="35921" dir="2700000" algn="ctr" rotWithShape="0">
                  <a:srgbClr val="808080">
                    <a:alpha val="79999"/>
                  </a:srgbClr>
                </a:outerShdw>
              </a:effectLst>
              <a:latin typeface="Times New Roman" pitchFamily="18" charset="0"/>
              <a:cs typeface="Times New Roman" pitchFamily="18" charset="0"/>
            </a:endParaRPr>
          </a:p>
        </p:txBody>
      </p:sp>
      <p:sp>
        <p:nvSpPr>
          <p:cNvPr id="2056" name="Line 9"/>
          <p:cNvSpPr>
            <a:spLocks noChangeShapeType="1"/>
          </p:cNvSpPr>
          <p:nvPr/>
        </p:nvSpPr>
        <p:spPr bwMode="auto">
          <a:xfrm>
            <a:off x="3227388" y="442913"/>
            <a:ext cx="2743200" cy="0"/>
          </a:xfrm>
          <a:prstGeom prst="line">
            <a:avLst/>
          </a:prstGeom>
          <a:noFill/>
          <a:ln w="38100">
            <a:solidFill>
              <a:srgbClr val="FFCC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12" name="WordArt 7"/>
          <p:cNvSpPr>
            <a:spLocks noChangeArrowheads="1" noChangeShapeType="1" noTextEdit="1"/>
          </p:cNvSpPr>
          <p:nvPr/>
        </p:nvSpPr>
        <p:spPr bwMode="auto">
          <a:xfrm>
            <a:off x="2729131" y="578238"/>
            <a:ext cx="3657600" cy="381000"/>
          </a:xfrm>
          <a:prstGeom prst="rect">
            <a:avLst/>
          </a:prstGeom>
        </p:spPr>
        <p:txBody>
          <a:bodyPr wrap="none" fromWordArt="1">
            <a:prstTxWarp prst="textPlain">
              <a:avLst>
                <a:gd name="adj" fmla="val 50000"/>
              </a:avLst>
            </a:prstTxWarp>
          </a:bodyPr>
          <a:lstStyle/>
          <a:p>
            <a:pPr algn="ctr"/>
            <a:r>
              <a:rPr lang="en-US" sz="3600" kern="10" dirty="0" smtClean="0">
                <a:ln w="12700">
                  <a:solidFill>
                    <a:srgbClr val="3333CC"/>
                  </a:solidFill>
                  <a:round/>
                  <a:headEnd/>
                  <a:tailEnd/>
                </a:ln>
                <a:solidFill>
                  <a:schemeClr val="accent5">
                    <a:lumMod val="10000"/>
                    <a:alpha val="50195"/>
                  </a:schemeClr>
                </a:solidFill>
                <a:effectLst>
                  <a:outerShdw dist="45791" dir="2021404" algn="ctr" rotWithShape="0">
                    <a:srgbClr val="9999FF"/>
                  </a:outerShdw>
                </a:effectLst>
                <a:latin typeface="Times New Roman" pitchFamily="18" charset="0"/>
                <a:cs typeface="Times New Roman" pitchFamily="18" charset="0"/>
              </a:rPr>
              <a:t>CHUYÊN ĐỀ NGOẠI KHÓA</a:t>
            </a:r>
            <a:endParaRPr lang="en-US" sz="3600" kern="10" dirty="0">
              <a:ln w="12700">
                <a:solidFill>
                  <a:srgbClr val="3333CC"/>
                </a:solidFill>
                <a:round/>
                <a:headEnd/>
                <a:tailEnd/>
              </a:ln>
              <a:solidFill>
                <a:schemeClr val="accent5">
                  <a:lumMod val="10000"/>
                  <a:alpha val="50195"/>
                </a:schemeClr>
              </a:solidFill>
              <a:effectLst>
                <a:outerShdw dist="45791" dir="2021404" algn="ctr" rotWithShape="0">
                  <a:srgbClr val="9999FF"/>
                </a:outerShdw>
              </a:effectLst>
              <a:latin typeface="Times New Roman" pitchFamily="18" charset="0"/>
              <a:cs typeface="Times New Roman" pitchFamily="18" charset="0"/>
            </a:endParaRPr>
          </a:p>
        </p:txBody>
      </p:sp>
      <p:pic>
        <p:nvPicPr>
          <p:cNvPr id="13" name="Picture 5" descr="C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14713" y="2362200"/>
            <a:ext cx="2452687" cy="163512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3048000" y="4949325"/>
            <a:ext cx="3124200" cy="461665"/>
          </a:xfrm>
          <a:prstGeom prst="rect">
            <a:avLst/>
          </a:prstGeom>
          <a:noFill/>
        </p:spPr>
        <p:txBody>
          <a:bodyPr wrap="square" rtlCol="0">
            <a:spAutoFit/>
          </a:bodyPr>
          <a:lstStyle/>
          <a:p>
            <a:r>
              <a:rPr lang="en-US" sz="2400" b="1" dirty="0" smtClean="0">
                <a:solidFill>
                  <a:srgbClr val="FFFF00"/>
                </a:solidFill>
                <a:latin typeface="Times New Roman" pitchFamily="18" charset="0"/>
                <a:cs typeface="Times New Roman" pitchFamily="18" charset="0"/>
              </a:rPr>
              <a:t>TRẦN VIỆT HÙNG</a:t>
            </a:r>
            <a:endParaRPr lang="en-US" sz="2400" b="1" dirty="0">
              <a:solidFill>
                <a:srgbClr val="FFFF00"/>
              </a:solidFill>
              <a:latin typeface="Times New Roman" pitchFamily="18" charset="0"/>
              <a:cs typeface="Times New Roman" pitchFamily="18" charset="0"/>
            </a:endParaRPr>
          </a:p>
        </p:txBody>
      </p:sp>
      <p:sp>
        <p:nvSpPr>
          <p:cNvPr id="15" name="TextBox 14"/>
          <p:cNvSpPr txBox="1"/>
          <p:nvPr/>
        </p:nvSpPr>
        <p:spPr>
          <a:xfrm>
            <a:off x="0" y="5405735"/>
            <a:ext cx="9144000" cy="369332"/>
          </a:xfrm>
          <a:prstGeom prst="rect">
            <a:avLst/>
          </a:prstGeom>
          <a:noFill/>
        </p:spPr>
        <p:txBody>
          <a:bodyPr wrap="square" rtlCol="0">
            <a:spAutoFit/>
          </a:bodyPr>
          <a:lstStyle/>
          <a:p>
            <a:pPr algn="ctr"/>
            <a:r>
              <a:rPr lang="en-US" b="1" dirty="0" smtClean="0">
                <a:latin typeface="Times New Roman" pitchFamily="18" charset="0"/>
                <a:cs typeface="Times New Roman" pitchFamily="18" charset="0"/>
              </a:rPr>
              <a:t>HIỆU TRƯỞNG TRƯỜNG TH&amp;THCS ĐÔNG THỌ-TÂN HIỆP – TỈNH KIÊN GIANG</a:t>
            </a:r>
            <a:endParaRPr lang="en-US"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path" presetSubtype="0" repeatCount="indefinite" fill="hold" grpId="0" nodeType="withEffect">
                                  <p:stCondLst>
                                    <p:cond delay="0"/>
                                  </p:stCondLst>
                                  <p:childTnLst>
                                    <p:animMotion origin="layout" path="M -4.44089E-16 1.2945E-6 L -4.61667 1.2945E-6 " pathEditMode="relative" rAng="0" ptsTypes="AA">
                                      <p:cBhvr>
                                        <p:cTn id="6" dur="25000" fill="hold"/>
                                        <p:tgtEl>
                                          <p:spTgt spid="164868"/>
                                        </p:tgtEl>
                                        <p:attrNameLst>
                                          <p:attrName>ppt_x</p:attrName>
                                          <p:attrName>ppt_y</p:attrName>
                                        </p:attrNameLst>
                                      </p:cBhvr>
                                      <p:rCtr x="-230833" y="0"/>
                                    </p:animMotion>
                                  </p:childTnLst>
                                </p:cTn>
                              </p:par>
                              <p:par>
                                <p:cTn id="7" presetID="47" presetClass="entr" presetSubtype="0" fill="hold" grpId="0" nodeType="withEffect">
                                  <p:stCondLst>
                                    <p:cond delay="0"/>
                                  </p:stCondLst>
                                  <p:childTnLst>
                                    <p:set>
                                      <p:cBhvr>
                                        <p:cTn id="8" dur="1" fill="hold">
                                          <p:stCondLst>
                                            <p:cond delay="0"/>
                                          </p:stCondLst>
                                        </p:cTn>
                                        <p:tgtEl>
                                          <p:spTgt spid="164870"/>
                                        </p:tgtEl>
                                        <p:attrNameLst>
                                          <p:attrName>style.visibility</p:attrName>
                                        </p:attrNameLst>
                                      </p:cBhvr>
                                      <p:to>
                                        <p:strVal val="visible"/>
                                      </p:to>
                                    </p:set>
                                    <p:animEffect transition="in" filter="fade">
                                      <p:cBhvr>
                                        <p:cTn id="9" dur="500"/>
                                        <p:tgtEl>
                                          <p:spTgt spid="164870"/>
                                        </p:tgtEl>
                                      </p:cBhvr>
                                    </p:animEffect>
                                    <p:anim calcmode="lin" valueType="num">
                                      <p:cBhvr>
                                        <p:cTn id="10" dur="500" fill="hold"/>
                                        <p:tgtEl>
                                          <p:spTgt spid="164870"/>
                                        </p:tgtEl>
                                        <p:attrNameLst>
                                          <p:attrName>ppt_x</p:attrName>
                                        </p:attrNameLst>
                                      </p:cBhvr>
                                      <p:tavLst>
                                        <p:tav tm="0">
                                          <p:val>
                                            <p:strVal val="#ppt_x"/>
                                          </p:val>
                                        </p:tav>
                                        <p:tav tm="100000">
                                          <p:val>
                                            <p:strVal val="#ppt_x"/>
                                          </p:val>
                                        </p:tav>
                                      </p:tavLst>
                                    </p:anim>
                                    <p:anim calcmode="lin" valueType="num">
                                      <p:cBhvr>
                                        <p:cTn id="11" dur="500" fill="hold"/>
                                        <p:tgtEl>
                                          <p:spTgt spid="164870"/>
                                        </p:tgtEl>
                                        <p:attrNameLst>
                                          <p:attrName>ppt_y</p:attrName>
                                        </p:attrNameLst>
                                      </p:cBhvr>
                                      <p:tavLst>
                                        <p:tav tm="0">
                                          <p:val>
                                            <p:strVal val="#ppt_y-.1"/>
                                          </p:val>
                                        </p:tav>
                                        <p:tav tm="100000">
                                          <p:val>
                                            <p:strVal val="#ppt_y"/>
                                          </p:val>
                                        </p:tav>
                                      </p:tavLst>
                                    </p:anim>
                                  </p:childTnLst>
                                </p:cTn>
                              </p:par>
                              <p:par>
                                <p:cTn id="12" presetID="10" presetClass="entr" presetSubtype="0" fill="hold" grpId="0" nodeType="withEffect">
                                  <p:stCondLst>
                                    <p:cond delay="0"/>
                                  </p:stCondLst>
                                  <p:childTnLst>
                                    <p:set>
                                      <p:cBhvr>
                                        <p:cTn id="13" dur="1" fill="hold">
                                          <p:stCondLst>
                                            <p:cond delay="0"/>
                                          </p:stCondLst>
                                        </p:cTn>
                                        <p:tgtEl>
                                          <p:spTgt spid="164871"/>
                                        </p:tgtEl>
                                        <p:attrNameLst>
                                          <p:attrName>style.visibility</p:attrName>
                                        </p:attrNameLst>
                                      </p:cBhvr>
                                      <p:to>
                                        <p:strVal val="visible"/>
                                      </p:to>
                                    </p:set>
                                    <p:animEffect transition="in" filter="fade">
                                      <p:cBhvr>
                                        <p:cTn id="14" dur="1000"/>
                                        <p:tgtEl>
                                          <p:spTgt spid="16487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868" grpId="0" animBg="1"/>
      <p:bldP spid="164870" grpId="0"/>
      <p:bldP spid="164871"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929"/>
            <a:ext cx="9144000" cy="6840141"/>
          </a:xfrm>
          <a:prstGeom prst="rect">
            <a:avLst/>
          </a:prstGeom>
        </p:spPr>
      </p:pic>
    </p:spTree>
    <p:extLst>
      <p:ext uri="{BB962C8B-B14F-4D97-AF65-F5344CB8AC3E}">
        <p14:creationId xmlns:p14="http://schemas.microsoft.com/office/powerpoint/2010/main" val="36493092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smtClean="0">
                <a:solidFill>
                  <a:srgbClr val="0000FF"/>
                </a:solidFill>
                <a:latin typeface="Times New Roman" pitchFamily="18" charset="0"/>
                <a:cs typeface="Times New Roman" pitchFamily="18" charset="0"/>
              </a:rPr>
              <a:t>ĐẤT NƯỚC VÀ CON NGƯỜI </a:t>
            </a:r>
            <a:br>
              <a:rPr lang="en-US" altLang="en-US" sz="3200" b="1" dirty="0" smtClean="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a:t>
            </a:r>
            <a:r>
              <a:rPr lang="en-US" altLang="en-US" sz="3200" b="1" dirty="0" smtClean="0">
                <a:solidFill>
                  <a:srgbClr val="0000FF"/>
                </a:solidFill>
                <a:latin typeface="Times New Roman" pitchFamily="18" charset="0"/>
                <a:cs typeface="Times New Roman" pitchFamily="18" charset="0"/>
              </a:rPr>
              <a:t>                               </a:t>
            </a:r>
            <a:r>
              <a:rPr lang="en-US" altLang="en-US" sz="3200" b="1" dirty="0" smtClean="0">
                <a:solidFill>
                  <a:srgbClr val="0000FF"/>
                </a:solidFill>
                <a:latin typeface="Times New Roman" pitchFamily="18" charset="0"/>
                <a:cs typeface="Times New Roman" pitchFamily="18" charset="0"/>
              </a:rPr>
              <a:t>   HÀN </a:t>
            </a:r>
            <a:r>
              <a:rPr lang="en-US" altLang="en-US" sz="3200" b="1" dirty="0" smtClean="0">
                <a:solidFill>
                  <a:srgbClr val="0000FF"/>
                </a:solidFill>
                <a:latin typeface="Times New Roman" pitchFamily="18" charset="0"/>
                <a:cs typeface="Times New Roman" pitchFamily="18" charset="0"/>
              </a:rPr>
              <a:t>QUỐC</a:t>
            </a:r>
            <a:endParaRPr lang="vi-VN" altLang="en-US" sz="3200" b="1" u="sng" dirty="0" smtClean="0">
              <a:solidFill>
                <a:srgbClr val="0000FF"/>
              </a:solidFill>
              <a:latin typeface="Times New Roman" pitchFamily="18" charset="0"/>
              <a:cs typeface="Times New Roman" pitchFamily="18" charset="0"/>
            </a:endParaRPr>
          </a:p>
        </p:txBody>
      </p:sp>
      <p:pic>
        <p:nvPicPr>
          <p:cNvPr id="13" name="Picture 12"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295400" y="1752600"/>
            <a:ext cx="6705600" cy="3962399"/>
          </a:xfrm>
          <a:prstGeom prst="rect">
            <a:avLst/>
          </a:prstGeom>
          <a:noFill/>
          <a:ln>
            <a:noFill/>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4400" y="3810000"/>
            <a:ext cx="7467600" cy="2119677"/>
          </a:xfrm>
          <a:prstGeom prst="rect">
            <a:avLst/>
          </a:prstGeom>
        </p:spPr>
      </p:pic>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smtClean="0">
                <a:solidFill>
                  <a:schemeClr val="tx1"/>
                </a:solidFill>
              </a:rPr>
              <a:t>1. </a:t>
            </a:r>
            <a:r>
              <a:rPr lang="en-US" altLang="en-US" sz="2400" b="1" dirty="0" err="1" smtClean="0">
                <a:solidFill>
                  <a:schemeClr val="tx1"/>
                </a:solidFill>
              </a:rPr>
              <a:t>Vị</a:t>
            </a:r>
            <a:r>
              <a:rPr lang="en-US" altLang="en-US" sz="2400" b="1" dirty="0" smtClean="0">
                <a:solidFill>
                  <a:schemeClr val="tx1"/>
                </a:solidFill>
              </a:rPr>
              <a:t> </a:t>
            </a:r>
            <a:r>
              <a:rPr lang="en-US" altLang="en-US" sz="2400" b="1" dirty="0" err="1" smtClean="0">
                <a:solidFill>
                  <a:schemeClr val="tx1"/>
                </a:solidFill>
              </a:rPr>
              <a:t>trí</a:t>
            </a:r>
            <a:r>
              <a:rPr lang="en-US" altLang="en-US" sz="2400" b="1" dirty="0" smtClean="0">
                <a:solidFill>
                  <a:schemeClr val="tx1"/>
                </a:solidFill>
              </a:rPr>
              <a:t> </a:t>
            </a:r>
            <a:r>
              <a:rPr lang="en-US" altLang="en-US" sz="2400" b="1" dirty="0" err="1" smtClean="0">
                <a:solidFill>
                  <a:schemeClr val="tx1"/>
                </a:solidFill>
              </a:rPr>
              <a:t>địa</a:t>
            </a:r>
            <a:r>
              <a:rPr lang="en-US" altLang="en-US" sz="2400" b="1" dirty="0" smtClean="0">
                <a:solidFill>
                  <a:schemeClr val="tx1"/>
                </a:solidFill>
              </a:rPr>
              <a:t> </a:t>
            </a:r>
            <a:r>
              <a:rPr lang="en-US" altLang="en-US" sz="2400" b="1" dirty="0" err="1" smtClean="0">
                <a:solidFill>
                  <a:schemeClr val="tx1"/>
                </a:solidFill>
              </a:rPr>
              <a:t>lý</a:t>
            </a:r>
            <a:endParaRPr lang="vi-VN" altLang="en-US" sz="2400" b="1" u="sng" dirty="0" smtClean="0">
              <a:solidFill>
                <a:schemeClr val="tx1"/>
              </a:solidFill>
            </a:endParaRPr>
          </a:p>
        </p:txBody>
      </p:sp>
      <p:sp>
        <p:nvSpPr>
          <p:cNvPr id="15" name="Rectangle 2"/>
          <p:cNvSpPr txBox="1">
            <a:spLocks noChangeArrowheads="1"/>
          </p:cNvSpPr>
          <p:nvPr/>
        </p:nvSpPr>
        <p:spPr bwMode="auto">
          <a:xfrm>
            <a:off x="381000" y="1752600"/>
            <a:ext cx="8373790" cy="1863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eaLnBrk="1" hangingPunct="1"/>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nửa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phía</a:t>
            </a:r>
            <a:r>
              <a:rPr lang="en-US" sz="2400" dirty="0">
                <a:latin typeface="Times New Roman" pitchFamily="18" charset="0"/>
                <a:cs typeface="Times New Roman" pitchFamily="18" charset="0"/>
              </a:rPr>
              <a:t> Nam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nằm</a:t>
            </a:r>
            <a:r>
              <a:rPr lang="en-US" sz="2400" dirty="0">
                <a:latin typeface="Times New Roman" pitchFamily="18" charset="0"/>
                <a:cs typeface="Times New Roman" pitchFamily="18" charset="0"/>
              </a:rPr>
              <a:t> ở </a:t>
            </a:r>
            <a:r>
              <a:rPr lang="en-US" sz="2400" dirty="0" err="1">
                <a:latin typeface="Times New Roman" pitchFamily="18" charset="0"/>
                <a:cs typeface="Times New Roman" pitchFamily="18" charset="0"/>
              </a:rPr>
              <a:t>vùng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châu</a:t>
            </a:r>
            <a:r>
              <a:rPr lang="en-US" sz="2400" dirty="0">
                <a:latin typeface="Times New Roman" pitchFamily="18" charset="0"/>
                <a:cs typeface="Times New Roman" pitchFamily="18" charset="0"/>
              </a:rPr>
              <a:t> Á </a:t>
            </a:r>
            <a:r>
              <a:rPr lang="en-US" sz="2400" dirty="0" err="1">
                <a:latin typeface="Times New Roman" pitchFamily="18" charset="0"/>
                <a:cs typeface="Times New Roman" pitchFamily="18" charset="0"/>
              </a:rPr>
              <a:t>tính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tuyến</a:t>
            </a:r>
            <a:r>
              <a:rPr lang="en-US" sz="2400" dirty="0">
                <a:latin typeface="Times New Roman" pitchFamily="18" charset="0"/>
                <a:cs typeface="Times New Roman" pitchFamily="18" charset="0"/>
              </a:rPr>
              <a:t> 38 </a:t>
            </a:r>
            <a:r>
              <a:rPr lang="en-US" sz="2400" dirty="0" err="1">
                <a:latin typeface="Times New Roman" pitchFamily="18" charset="0"/>
                <a:cs typeface="Times New Roman" pitchFamily="18" charset="0"/>
              </a:rPr>
              <a:t>trở</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hậu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nguyên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gì</a:t>
            </a:r>
            <a:r>
              <a:rPr lang="en-US" sz="2400" dirty="0">
                <a:latin typeface="Times New Roman" pitchFamily="18" charset="0"/>
                <a:cs typeface="Times New Roman" pitchFamily="18" charset="0"/>
              </a:rPr>
              <a:t>. </a:t>
            </a:r>
            <a:endParaRPr lang="vi-VN" altLang="en-US" sz="2400" u="sng" dirty="0" smtClean="0">
              <a:solidFill>
                <a:schemeClr val="tx1"/>
              </a:solidFill>
              <a:latin typeface="Times New Roman" pitchFamily="18" charset="0"/>
              <a:cs typeface="Times New Roman" pitchFamily="18" charset="0"/>
            </a:endParaRPr>
          </a:p>
        </p:txBody>
      </p:sp>
      <p:sp>
        <p:nvSpPr>
          <p:cNvPr id="16"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smtClean="0">
                <a:solidFill>
                  <a:srgbClr val="0000FF"/>
                </a:solidFill>
                <a:latin typeface="Times New Roman" pitchFamily="18" charset="0"/>
                <a:cs typeface="Times New Roman" pitchFamily="18" charset="0"/>
              </a:rPr>
              <a:t>ĐẤT NƯỚC VÀ CON NGƯỜI </a:t>
            </a:r>
            <a:br>
              <a:rPr lang="en-US" altLang="en-US" sz="3200" b="1" dirty="0" smtClean="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a:t>
            </a:r>
            <a:r>
              <a:rPr lang="en-US" altLang="en-US" sz="3200" b="1" dirty="0" smtClean="0">
                <a:solidFill>
                  <a:srgbClr val="0000FF"/>
                </a:solidFill>
                <a:latin typeface="Times New Roman" pitchFamily="18" charset="0"/>
                <a:cs typeface="Times New Roman" pitchFamily="18" charset="0"/>
              </a:rPr>
              <a:t>                               </a:t>
            </a:r>
            <a:r>
              <a:rPr lang="en-US" altLang="en-US" sz="3200" b="1" dirty="0" smtClean="0">
                <a:solidFill>
                  <a:srgbClr val="0000FF"/>
                </a:solidFill>
                <a:latin typeface="Times New Roman" pitchFamily="18" charset="0"/>
                <a:cs typeface="Times New Roman" pitchFamily="18" charset="0"/>
              </a:rPr>
              <a:t>    HÀN </a:t>
            </a:r>
            <a:r>
              <a:rPr lang="en-US" altLang="en-US" sz="3200" b="1" dirty="0" smtClean="0">
                <a:solidFill>
                  <a:srgbClr val="0000FF"/>
                </a:solidFill>
                <a:latin typeface="Times New Roman" pitchFamily="18" charset="0"/>
                <a:cs typeface="Times New Roman" pitchFamily="18" charset="0"/>
              </a:rPr>
              <a:t>QUỐC</a:t>
            </a:r>
            <a:endParaRPr lang="vi-VN" altLang="en-US" sz="3200" b="1" u="sng" dirty="0" smtClean="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39711717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up)">
                                      <p:cBhvr>
                                        <p:cTn id="22" dur="500"/>
                                        <p:tgtEl>
                                          <p:spTgt spid="15"/>
                                        </p:tgtEl>
                                      </p:cBhvr>
                                    </p:animEffect>
                                  </p:childTnLst>
                                </p:cTn>
                              </p:par>
                              <p:par>
                                <p:cTn id="23" presetID="22" presetClass="entr" presetSubtype="1"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up)">
                                      <p:cBhvr>
                                        <p:cTn id="2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smtClean="0">
                <a:solidFill>
                  <a:schemeClr val="tx1"/>
                </a:solidFill>
              </a:rPr>
              <a:t>1. </a:t>
            </a:r>
            <a:r>
              <a:rPr lang="en-US" altLang="en-US" sz="2400" b="1" dirty="0" err="1" smtClean="0">
                <a:solidFill>
                  <a:schemeClr val="tx1"/>
                </a:solidFill>
              </a:rPr>
              <a:t>Vị</a:t>
            </a:r>
            <a:r>
              <a:rPr lang="en-US" altLang="en-US" sz="2400" b="1" dirty="0" smtClean="0">
                <a:solidFill>
                  <a:schemeClr val="tx1"/>
                </a:solidFill>
              </a:rPr>
              <a:t> </a:t>
            </a:r>
            <a:r>
              <a:rPr lang="en-US" altLang="en-US" sz="2400" b="1" dirty="0" err="1" smtClean="0">
                <a:solidFill>
                  <a:schemeClr val="tx1"/>
                </a:solidFill>
              </a:rPr>
              <a:t>trí</a:t>
            </a:r>
            <a:r>
              <a:rPr lang="en-US" altLang="en-US" sz="2400" b="1" dirty="0" smtClean="0">
                <a:solidFill>
                  <a:schemeClr val="tx1"/>
                </a:solidFill>
              </a:rPr>
              <a:t> </a:t>
            </a:r>
            <a:r>
              <a:rPr lang="en-US" altLang="en-US" sz="2400" b="1" dirty="0" err="1" smtClean="0">
                <a:solidFill>
                  <a:schemeClr val="tx1"/>
                </a:solidFill>
              </a:rPr>
              <a:t>địa</a:t>
            </a:r>
            <a:r>
              <a:rPr lang="en-US" altLang="en-US" sz="2400" b="1" dirty="0" smtClean="0">
                <a:solidFill>
                  <a:schemeClr val="tx1"/>
                </a:solidFill>
              </a:rPr>
              <a:t> </a:t>
            </a:r>
            <a:r>
              <a:rPr lang="en-US" altLang="en-US" sz="2400" b="1" dirty="0" err="1" smtClean="0">
                <a:solidFill>
                  <a:schemeClr val="tx1"/>
                </a:solidFill>
              </a:rPr>
              <a:t>lý</a:t>
            </a:r>
            <a:endParaRPr lang="vi-VN" altLang="en-US" sz="2400" b="1" u="sng" dirty="0" smtClean="0">
              <a:solidFill>
                <a:schemeClr val="tx1"/>
              </a:solidFill>
            </a:endParaRPr>
          </a:p>
        </p:txBody>
      </p:sp>
      <p:sp>
        <p:nvSpPr>
          <p:cNvPr id="15" name="Rectangle 2"/>
          <p:cNvSpPr txBox="1">
            <a:spLocks noChangeArrowheads="1"/>
          </p:cNvSpPr>
          <p:nvPr/>
        </p:nvSpPr>
        <p:spPr bwMode="auto">
          <a:xfrm>
            <a:off x="381000" y="1946019"/>
            <a:ext cx="8373790" cy="1863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eaLnBrk="1" hangingPunct="1"/>
            <a:r>
              <a:rPr lang="en-US" sz="2400" dirty="0" err="1">
                <a:latin typeface="Times New Roman" pitchFamily="18" charset="0"/>
                <a:cs typeface="Times New Roman" pitchFamily="18" charset="0"/>
              </a:rPr>
              <a:t>Tuy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nói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thì</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ý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vì</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nằm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giữa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nói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riêng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nói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chịu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chi </a:t>
            </a:r>
            <a:r>
              <a:rPr lang="en-US" sz="2400" dirty="0" err="1">
                <a:latin typeface="Times New Roman" pitchFamily="18" charset="0"/>
                <a:cs typeface="Times New Roman" pitchFamily="18" charset="0"/>
              </a:rPr>
              <a:t>phối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này</a:t>
            </a:r>
            <a:r>
              <a:rPr lang="en-US" sz="2400" dirty="0">
                <a:latin typeface="Times New Roman" pitchFamily="18" charset="0"/>
                <a:cs typeface="Times New Roman" pitchFamily="18" charset="0"/>
              </a:rPr>
              <a:t>.</a:t>
            </a:r>
            <a:endParaRPr lang="vi-VN" altLang="en-US" sz="2400" b="1" u="sng" dirty="0" smtClean="0">
              <a:solidFill>
                <a:schemeClr val="tx1"/>
              </a:solidFill>
              <a:latin typeface="Times New Roman" pitchFamily="18" charset="0"/>
              <a:cs typeface="Times New Roman" pitchFamily="18" charset="0"/>
            </a:endParaRPr>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28800" y="3886200"/>
            <a:ext cx="5835748" cy="2329380"/>
          </a:xfrm>
          <a:prstGeom prst="rect">
            <a:avLst/>
          </a:prstGeom>
        </p:spPr>
      </p:pic>
    </p:spTree>
    <p:extLst>
      <p:ext uri="{BB962C8B-B14F-4D97-AF65-F5344CB8AC3E}">
        <p14:creationId xmlns:p14="http://schemas.microsoft.com/office/powerpoint/2010/main" val="233055793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up)">
                                      <p:cBhvr>
                                        <p:cTn id="22" dur="500"/>
                                        <p:tgtEl>
                                          <p:spTgt spid="15"/>
                                        </p:tgtEl>
                                      </p:cBhvr>
                                    </p:animEffect>
                                  </p:childTnLst>
                                </p:cTn>
                              </p:par>
                              <p:par>
                                <p:cTn id="23" presetID="14" presetClass="entr" presetSubtype="1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randombar(horizontal)">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a:t>
            </a:r>
            <a:r>
              <a:rPr lang="en-US" altLang="en-US" sz="3200" b="1" dirty="0" smtClean="0">
                <a:solidFill>
                  <a:srgbClr val="0000FF"/>
                </a:solidFill>
                <a:latin typeface="Times New Roman" pitchFamily="18" charset="0"/>
                <a:cs typeface="Times New Roman" pitchFamily="18" charset="0"/>
              </a:rPr>
              <a:t>   HÀN </a:t>
            </a:r>
            <a:r>
              <a:rPr lang="en-US" altLang="en-US" sz="3200" b="1" dirty="0">
                <a:solidFill>
                  <a:srgbClr val="0000FF"/>
                </a:solidFill>
                <a:latin typeface="Times New Roman" pitchFamily="18" charset="0"/>
                <a:cs typeface="Times New Roman" pitchFamily="18" charset="0"/>
              </a:rPr>
              <a:t>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smtClean="0">
                <a:solidFill>
                  <a:schemeClr val="tx1"/>
                </a:solidFill>
                <a:latin typeface="Times New Roman" pitchFamily="18" charset="0"/>
                <a:cs typeface="Times New Roman" pitchFamily="18" charset="0"/>
              </a:rPr>
              <a:t>1. </a:t>
            </a:r>
            <a:r>
              <a:rPr lang="en-US" altLang="en-US" sz="2400" b="1" dirty="0" err="1" smtClean="0">
                <a:solidFill>
                  <a:schemeClr val="tx1"/>
                </a:solidFill>
                <a:latin typeface="Times New Roman" pitchFamily="18" charset="0"/>
                <a:cs typeface="Times New Roman" pitchFamily="18" charset="0"/>
              </a:rPr>
              <a:t>Vị</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trí</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địa</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lý</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1946019"/>
            <a:ext cx="3962400" cy="3921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eaLnBrk="1" hangingPunct="1"/>
            <a:r>
              <a:rPr lang="en-US" sz="2400" dirty="0" err="1">
                <a:latin typeface="Times New Roman" pitchFamily="18" charset="0"/>
                <a:cs typeface="Times New Roman" pitchFamily="18" charset="0"/>
              </a:rPr>
              <a:t>Bán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lịch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lâu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vùng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Úc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Newdiland</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trải</a:t>
            </a:r>
            <a:r>
              <a:rPr lang="en-US" sz="2400" dirty="0">
                <a:latin typeface="Times New Roman" pitchFamily="18" charset="0"/>
                <a:cs typeface="Times New Roman" pitchFamily="18" charset="0"/>
              </a:rPr>
              <a:t> qua </a:t>
            </a:r>
            <a:r>
              <a:rPr lang="en-US" sz="2400" dirty="0" err="1">
                <a:latin typeface="Times New Roman" pitchFamily="18" charset="0"/>
                <a:cs typeface="Times New Roman" pitchFamily="18" charset="0"/>
              </a:rPr>
              <a:t>đủ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kỷ</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nguyên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sắt</a:t>
            </a:r>
            <a:r>
              <a:rPr lang="en-US" sz="2400" dirty="0">
                <a:latin typeface="Times New Roman" pitchFamily="18" charset="0"/>
                <a:cs typeface="Times New Roman" pitchFamily="18" charset="0"/>
              </a:rPr>
              <a:t>...</a:t>
            </a:r>
            <a:endParaRPr lang="vi-VN" altLang="en-US" sz="2400" b="1" u="sng" dirty="0" smtClean="0">
              <a:solidFill>
                <a:schemeClr val="tx1"/>
              </a:solidFill>
              <a:latin typeface="Times New Roman" pitchFamily="18" charset="0"/>
              <a:cs typeface="Times New Roman" pitchFamily="18" charset="0"/>
            </a:endParaRPr>
          </a:p>
        </p:txBody>
      </p:sp>
      <p:pic>
        <p:nvPicPr>
          <p:cNvPr id="11" name="Picture 2" descr="3kingdom"/>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49764" y="1981200"/>
            <a:ext cx="3238500" cy="4124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509672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up)">
                                      <p:cBhvr>
                                        <p:cTn id="22" dur="500"/>
                                        <p:tgtEl>
                                          <p:spTgt spid="15"/>
                                        </p:tgtEl>
                                      </p:cBhvr>
                                    </p:animEffect>
                                  </p:childTnLst>
                                </p:cTn>
                              </p:par>
                              <p:par>
                                <p:cTn id="23" presetID="6"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circle(in)">
                                      <p:cBhvr>
                                        <p:cTn id="25"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a:t>
            </a:r>
            <a:r>
              <a:rPr lang="en-US" altLang="en-US" sz="3200" b="1" dirty="0" smtClean="0">
                <a:solidFill>
                  <a:srgbClr val="0000FF"/>
                </a:solidFill>
                <a:latin typeface="Times New Roman" pitchFamily="18" charset="0"/>
                <a:cs typeface="Times New Roman" pitchFamily="18" charset="0"/>
              </a:rPr>
              <a:t>    </a:t>
            </a:r>
            <a:r>
              <a:rPr lang="en-US" altLang="en-US" sz="3200" b="1" dirty="0">
                <a:solidFill>
                  <a:srgbClr val="0000FF"/>
                </a:solidFill>
                <a:latin typeface="Times New Roman" pitchFamily="18" charset="0"/>
                <a:cs typeface="Times New Roman" pitchFamily="18" charset="0"/>
              </a:rPr>
              <a:t>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smtClean="0">
                <a:solidFill>
                  <a:schemeClr val="tx1"/>
                </a:solidFill>
                <a:latin typeface="Times New Roman" pitchFamily="18" charset="0"/>
                <a:cs typeface="Times New Roman" pitchFamily="18" charset="0"/>
              </a:rPr>
              <a:t>1. </a:t>
            </a:r>
            <a:r>
              <a:rPr lang="en-US" altLang="en-US" sz="2400" b="1" dirty="0" err="1" smtClean="0">
                <a:solidFill>
                  <a:schemeClr val="tx1"/>
                </a:solidFill>
                <a:latin typeface="Times New Roman" pitchFamily="18" charset="0"/>
                <a:cs typeface="Times New Roman" pitchFamily="18" charset="0"/>
              </a:rPr>
              <a:t>Vị</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trí</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địa</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lý</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2022219"/>
            <a:ext cx="8373790" cy="1863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lịch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chịu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nhòm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nhau</a:t>
            </a:r>
            <a:r>
              <a:rPr lang="en-US" sz="2400" dirty="0">
                <a:latin typeface="Times New Roman" pitchFamily="18" charset="0"/>
                <a:cs typeface="Times New Roman" pitchFamily="18" charset="0"/>
              </a:rPr>
              <a:t> ở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Tùy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Nguyên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Mông</a:t>
            </a:r>
            <a:r>
              <a:rPr lang="en-US" sz="2400" dirty="0">
                <a:latin typeface="Times New Roman" pitchFamily="18" charset="0"/>
                <a:cs typeface="Times New Roman" pitchFamily="18" charset="0"/>
              </a:rPr>
              <a:t>...). Song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nỗi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này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trải</a:t>
            </a:r>
            <a:r>
              <a:rPr lang="en-US" sz="2400" dirty="0">
                <a:latin typeface="Times New Roman" pitchFamily="18" charset="0"/>
                <a:cs typeface="Times New Roman" pitchFamily="18" charset="0"/>
              </a:rPr>
              <a:t> qua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chịu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chia </a:t>
            </a:r>
            <a:r>
              <a:rPr lang="en-US" sz="2400" dirty="0" err="1">
                <a:latin typeface="Times New Roman" pitchFamily="18" charset="0"/>
                <a:cs typeface="Times New Roman" pitchFamily="18" charset="0"/>
              </a:rPr>
              <a:t>cắt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kéo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rồi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Nam - </a:t>
            </a:r>
            <a:r>
              <a:rPr lang="en-US" sz="2400" dirty="0" err="1">
                <a:latin typeface="Times New Roman" pitchFamily="18" charset="0"/>
                <a:cs typeface="Times New Roman" pitchFamily="18" charset="0"/>
              </a:rPr>
              <a:t>Bắc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thúc</a:t>
            </a:r>
            <a:r>
              <a:rPr lang="en-US" sz="2400" dirty="0">
                <a:latin typeface="Times New Roman" pitchFamily="18" charset="0"/>
                <a:cs typeface="Times New Roman" pitchFamily="18" charset="0"/>
              </a:rPr>
              <a:t> (1953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nay.</a:t>
            </a:r>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28800" y="4114800"/>
            <a:ext cx="5835748" cy="2100780"/>
          </a:xfrm>
          <a:prstGeom prst="rect">
            <a:avLst/>
          </a:prstGeom>
        </p:spPr>
      </p:pic>
    </p:spTree>
    <p:extLst>
      <p:ext uri="{BB962C8B-B14F-4D97-AF65-F5344CB8AC3E}">
        <p14:creationId xmlns:p14="http://schemas.microsoft.com/office/powerpoint/2010/main" val="15674547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up)">
                                      <p:cBhvr>
                                        <p:cTn id="22" dur="500"/>
                                        <p:tgtEl>
                                          <p:spTgt spid="15"/>
                                        </p:tgtEl>
                                      </p:cBhvr>
                                    </p:animEffect>
                                  </p:childTnLst>
                                </p:cTn>
                              </p:par>
                              <p:par>
                                <p:cTn id="23" presetID="14" presetClass="entr" presetSubtype="10"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randombar(horizontal)">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a:t>
            </a:r>
            <a:r>
              <a:rPr lang="en-US" altLang="en-US" sz="3200" b="1" dirty="0" smtClean="0">
                <a:solidFill>
                  <a:srgbClr val="0000FF"/>
                </a:solidFill>
                <a:latin typeface="Times New Roman" pitchFamily="18" charset="0"/>
                <a:cs typeface="Times New Roman" pitchFamily="18" charset="0"/>
              </a:rPr>
              <a:t>    </a:t>
            </a:r>
            <a:r>
              <a:rPr lang="en-US" altLang="en-US" sz="3200" b="1" dirty="0">
                <a:solidFill>
                  <a:srgbClr val="0000FF"/>
                </a:solidFill>
                <a:latin typeface="Times New Roman" pitchFamily="18" charset="0"/>
                <a:cs typeface="Times New Roman" pitchFamily="18" charset="0"/>
              </a:rPr>
              <a:t>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a:solidFill>
                  <a:schemeClr val="tx1"/>
                </a:solidFill>
                <a:latin typeface="Times New Roman" pitchFamily="18" charset="0"/>
                <a:cs typeface="Times New Roman" pitchFamily="18" charset="0"/>
              </a:rPr>
              <a:t>2</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Văn</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hóa</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1905000"/>
            <a:ext cx="4419600" cy="3991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nay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nguồn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sâu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trồng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lúa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vì</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vậy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mặc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mở</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cửa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du </a:t>
            </a:r>
            <a:r>
              <a:rPr lang="en-US" sz="2400" dirty="0" err="1">
                <a:latin typeface="Times New Roman" pitchFamily="18" charset="0"/>
                <a:cs typeface="Times New Roman" pitchFamily="18" charset="0"/>
              </a:rPr>
              <a:t>nhập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cuộc</a:t>
            </a:r>
            <a:r>
              <a:rPr lang="en-US" sz="2400" dirty="0">
                <a:latin typeface="Times New Roman" pitchFamily="18" charset="0"/>
                <a:cs typeface="Times New Roman" pitchFamily="18" charset="0"/>
              </a:rPr>
              <a:t> CNH, HĐH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nay, song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đặc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truyền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mặc</a:t>
            </a:r>
            <a:r>
              <a:rPr lang="en-US" sz="2400" dirty="0">
                <a:latin typeface="Times New Roman" pitchFamily="18" charset="0"/>
                <a:cs typeface="Times New Roman" pitchFamily="18" charset="0"/>
              </a:rPr>
              <a:t>, ở </a:t>
            </a:r>
            <a:r>
              <a:rPr lang="en-US" sz="2400" dirty="0" err="1">
                <a:latin typeface="Times New Roman" pitchFamily="18" charset="0"/>
                <a:cs typeface="Times New Roman" pitchFamily="18" charset="0"/>
              </a:rPr>
              <a:t>vẫn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trì</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tồn</a:t>
            </a:r>
            <a:r>
              <a:rPr lang="en-US" sz="2400" dirty="0">
                <a:latin typeface="Times New Roman" pitchFamily="18" charset="0"/>
                <a:cs typeface="Times New Roman" pitchFamily="18" charset="0"/>
              </a:rPr>
              <a:t>. </a:t>
            </a:r>
          </a:p>
        </p:txBody>
      </p:sp>
      <p:pic>
        <p:nvPicPr>
          <p:cNvPr id="16" name="Picture 2" descr="Hanbok - Trang phục truyền thống Hàn Quốc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45074" y="2286000"/>
            <a:ext cx="4141169" cy="32350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05742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6" presetClass="entr" presetSubtype="16"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circle(in)">
                                      <p:cBhvr>
                                        <p:cTn id="23"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a:solidFill>
                  <a:schemeClr val="tx1"/>
                </a:solidFill>
                <a:latin typeface="Times New Roman" pitchFamily="18" charset="0"/>
                <a:cs typeface="Times New Roman" pitchFamily="18" charset="0"/>
              </a:rPr>
              <a:t>2</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Văn</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hóa</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1905000"/>
            <a:ext cx="4419600" cy="3991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nay </a:t>
            </a:r>
            <a:r>
              <a:rPr lang="en-US" sz="2400" dirty="0" err="1">
                <a:latin typeface="Times New Roman" pitchFamily="18" charset="0"/>
                <a:cs typeface="Times New Roman" pitchFamily="18" charset="0"/>
              </a:rPr>
              <a:t>như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đặc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mấy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kỷ</a:t>
            </a:r>
            <a:r>
              <a:rPr lang="en-US" sz="2400" dirty="0">
                <a:latin typeface="Times New Roman" pitchFamily="18" charset="0"/>
                <a:cs typeface="Times New Roman" pitchFamily="18" charset="0"/>
              </a:rPr>
              <a:t> qua.</a:t>
            </a:r>
          </a:p>
        </p:txBody>
      </p:sp>
      <p:pic>
        <p:nvPicPr>
          <p:cNvPr id="11" name="Picture 2" descr="https://www.vietravel.com/UserUpload/Le-hoi-van-hoa-Hwaseong-Suw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53000" y="2134169"/>
            <a:ext cx="4064048" cy="3533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092660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6" presetClass="entr" presetSubtype="1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circle(in)">
                                      <p:cBhvr>
                                        <p:cTn id="2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a:t>
            </a:r>
            <a:r>
              <a:rPr lang="en-US" altLang="en-US" sz="3200" b="1" dirty="0" smtClean="0">
                <a:solidFill>
                  <a:srgbClr val="0000FF"/>
                </a:solidFill>
                <a:latin typeface="Times New Roman" pitchFamily="18" charset="0"/>
                <a:cs typeface="Times New Roman" pitchFamily="18" charset="0"/>
              </a:rPr>
              <a:t>    HÀN </a:t>
            </a:r>
            <a:r>
              <a:rPr lang="en-US" altLang="en-US" sz="3200" b="1" dirty="0">
                <a:solidFill>
                  <a:srgbClr val="0000FF"/>
                </a:solidFill>
                <a:latin typeface="Times New Roman" pitchFamily="18" charset="0"/>
                <a:cs typeface="Times New Roman" pitchFamily="18" charset="0"/>
              </a:rPr>
              <a:t>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a:solidFill>
                  <a:schemeClr val="tx1"/>
                </a:solidFill>
                <a:latin typeface="Times New Roman" pitchFamily="18" charset="0"/>
                <a:cs typeface="Times New Roman" pitchFamily="18" charset="0"/>
              </a:rPr>
              <a:t>2</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Văn</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hóa</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1905000"/>
            <a:ext cx="3886200" cy="3991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nay </a:t>
            </a:r>
            <a:r>
              <a:rPr lang="en-US" sz="2400" dirty="0" err="1">
                <a:latin typeface="Times New Roman" pitchFamily="18" charset="0"/>
                <a:cs typeface="Times New Roman" pitchFamily="18" charset="0"/>
              </a:rPr>
              <a:t>như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đặc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mấy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kỷ</a:t>
            </a:r>
            <a:r>
              <a:rPr lang="en-US" sz="2400" dirty="0">
                <a:latin typeface="Times New Roman" pitchFamily="18" charset="0"/>
                <a:cs typeface="Times New Roman" pitchFamily="18" charset="0"/>
              </a:rPr>
              <a:t> qua.</a:t>
            </a:r>
          </a:p>
        </p:txBody>
      </p:sp>
      <p:pic>
        <p:nvPicPr>
          <p:cNvPr id="13" name="Picture 2" descr="http://kenh14.vcmedia.vn/QuickNewsK14/10422211/2014/06/img_2014061118170101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9183" y="1676400"/>
            <a:ext cx="4553831" cy="214220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http://i.imgur.com/tYoe1uv.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29183" y="4401580"/>
            <a:ext cx="4553831" cy="192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67211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smtClean="0">
                <a:solidFill>
                  <a:schemeClr val="tx1"/>
                </a:solidFill>
                <a:latin typeface="Times New Roman" pitchFamily="18" charset="0"/>
                <a:cs typeface="Times New Roman" pitchFamily="18" charset="0"/>
              </a:rPr>
              <a:t>3. </a:t>
            </a:r>
            <a:r>
              <a:rPr lang="en-US" altLang="en-US" sz="2400" b="1" dirty="0" err="1" smtClean="0">
                <a:solidFill>
                  <a:schemeClr val="tx1"/>
                </a:solidFill>
                <a:latin typeface="Times New Roman" pitchFamily="18" charset="0"/>
                <a:cs typeface="Times New Roman" pitchFamily="18" charset="0"/>
              </a:rPr>
              <a:t>Chính</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trị</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1905000"/>
            <a:ext cx="3886200" cy="3991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theo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chế</a:t>
            </a:r>
            <a:r>
              <a:rPr lang="en-US" sz="2400" dirty="0">
                <a:latin typeface="Times New Roman" pitchFamily="18" charset="0"/>
                <a:cs typeface="Times New Roman" pitchFamily="18" charset="0"/>
              </a:rPr>
              <a:t> tam </a:t>
            </a:r>
            <a:r>
              <a:rPr lang="en-US" sz="2400" dirty="0" err="1">
                <a:latin typeface="Times New Roman" pitchFamily="18" charset="0"/>
                <a:cs typeface="Times New Roman" pitchFamily="18" charset="0"/>
              </a:rPr>
              <a:t>quyền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cử</a:t>
            </a:r>
            <a:r>
              <a:rPr lang="en-US" sz="2400" dirty="0">
                <a:latin typeface="Times New Roman" pitchFamily="18" charset="0"/>
                <a:cs typeface="Times New Roman" pitchFamily="18" charset="0"/>
              </a:rPr>
              <a:t> ở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nay </a:t>
            </a:r>
            <a:r>
              <a:rPr lang="en-US" sz="2400" dirty="0" err="1">
                <a:latin typeface="Times New Roman" pitchFamily="18" charset="0"/>
                <a:cs typeface="Times New Roman" pitchFamily="18" charset="0"/>
              </a:rPr>
              <a:t>được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p>
        </p:txBody>
      </p:sp>
      <p:pic>
        <p:nvPicPr>
          <p:cNvPr id="18" name="Picture 4" descr="http://j2.baomoi.com/i/141213/95/42343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5457" y="1397391"/>
            <a:ext cx="1759037" cy="167849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9" name="Picture 8" descr="http://img.infonet.vn/t660/Uploaded/lamphuong/2015_01_31/park_skoreapolitics_jyj198_40145687.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32435" y="3657600"/>
            <a:ext cx="2111565" cy="203019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 name="Picture 10" descr="http://nhanquyen.vn/images/Image/TAHP%20HQUOC.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75291" y="3657600"/>
            <a:ext cx="2101709" cy="193076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1" name="Rectangle 20"/>
          <p:cNvSpPr/>
          <p:nvPr/>
        </p:nvSpPr>
        <p:spPr>
          <a:xfrm>
            <a:off x="5867400" y="1535668"/>
            <a:ext cx="1821799" cy="369332"/>
          </a:xfrm>
          <a:prstGeom prst="rect">
            <a:avLst/>
          </a:prstGeom>
          <a:noFill/>
        </p:spPr>
        <p:txBody>
          <a:bodyPr wrap="square" lIns="91440" tIns="45720" rIns="91440" bIns="45720">
            <a:spAutoFit/>
          </a:bodyPr>
          <a:lstStyle/>
          <a:p>
            <a:pPr algn="ctr"/>
            <a:r>
              <a:rPr lang="en-US" b="1" spc="50" dirty="0" smtClean="0">
                <a:ln w="9525" cmpd="sng">
                  <a:solidFill>
                    <a:schemeClr val="accent1"/>
                  </a:solidFill>
                  <a:prstDash val="solid"/>
                </a:ln>
                <a:solidFill>
                  <a:srgbClr val="FF0000"/>
                </a:solidFill>
                <a:effectLst>
                  <a:glow rad="38100">
                    <a:schemeClr val="accent1">
                      <a:alpha val="40000"/>
                    </a:schemeClr>
                  </a:glow>
                </a:effectLst>
              </a:rPr>
              <a:t>LẬP </a:t>
            </a:r>
            <a:r>
              <a:rPr lang="en-US" b="1" spc="50" dirty="0">
                <a:ln w="9525" cmpd="sng">
                  <a:solidFill>
                    <a:schemeClr val="accent1"/>
                  </a:solidFill>
                  <a:prstDash val="solid"/>
                </a:ln>
                <a:solidFill>
                  <a:srgbClr val="FF0000"/>
                </a:solidFill>
                <a:effectLst>
                  <a:glow rad="38100">
                    <a:schemeClr val="accent1">
                      <a:alpha val="40000"/>
                    </a:schemeClr>
                  </a:glow>
                </a:effectLst>
              </a:rPr>
              <a:t>PHÁP</a:t>
            </a:r>
          </a:p>
        </p:txBody>
      </p:sp>
      <p:sp>
        <p:nvSpPr>
          <p:cNvPr id="22" name="Rectangle 21"/>
          <p:cNvSpPr/>
          <p:nvPr/>
        </p:nvSpPr>
        <p:spPr>
          <a:xfrm>
            <a:off x="4387126" y="3941801"/>
            <a:ext cx="2089874" cy="338554"/>
          </a:xfrm>
          <a:prstGeom prst="rect">
            <a:avLst/>
          </a:prstGeom>
          <a:noFill/>
        </p:spPr>
        <p:txBody>
          <a:bodyPr wrap="square" lIns="91440" tIns="45720" rIns="91440" bIns="45720">
            <a:spAutoFit/>
          </a:bodyPr>
          <a:lstStyle/>
          <a:p>
            <a:pPr algn="ctr"/>
            <a:r>
              <a:rPr lang="en-US" sz="1600" b="1" spc="50" dirty="0" smtClean="0">
                <a:ln w="9525" cmpd="sng">
                  <a:solidFill>
                    <a:schemeClr val="accent1"/>
                  </a:solidFill>
                  <a:prstDash val="solid"/>
                </a:ln>
                <a:solidFill>
                  <a:srgbClr val="008000"/>
                </a:solidFill>
                <a:effectLst>
                  <a:glow rad="38100">
                    <a:schemeClr val="accent1">
                      <a:alpha val="40000"/>
                    </a:schemeClr>
                  </a:glow>
                </a:effectLst>
              </a:rPr>
              <a:t>TƯ PHÁP</a:t>
            </a:r>
            <a:endParaRPr lang="en-US" sz="1600" b="1" spc="50" dirty="0">
              <a:ln w="9525" cmpd="sng">
                <a:solidFill>
                  <a:schemeClr val="accent1"/>
                </a:solidFill>
                <a:prstDash val="solid"/>
              </a:ln>
              <a:solidFill>
                <a:srgbClr val="008000"/>
              </a:solidFill>
              <a:effectLst>
                <a:glow rad="38100">
                  <a:schemeClr val="accent1">
                    <a:alpha val="40000"/>
                  </a:schemeClr>
                </a:glow>
              </a:effectLst>
            </a:endParaRPr>
          </a:p>
        </p:txBody>
      </p:sp>
      <p:sp>
        <p:nvSpPr>
          <p:cNvPr id="23" name="Rectangle 22"/>
          <p:cNvSpPr/>
          <p:nvPr/>
        </p:nvSpPr>
        <p:spPr>
          <a:xfrm>
            <a:off x="6675158" y="4739327"/>
            <a:ext cx="2430161" cy="338554"/>
          </a:xfrm>
          <a:prstGeom prst="rect">
            <a:avLst/>
          </a:prstGeom>
          <a:noFill/>
        </p:spPr>
        <p:txBody>
          <a:bodyPr wrap="square" lIns="91440" tIns="45720" rIns="91440" bIns="45720">
            <a:spAutoFit/>
          </a:bodyPr>
          <a:lstStyle/>
          <a:p>
            <a:pPr algn="ctr"/>
            <a:r>
              <a:rPr lang="en-US" sz="1600" b="1" spc="50" dirty="0" smtClean="0">
                <a:ln w="9525" cmpd="sng">
                  <a:solidFill>
                    <a:schemeClr val="accent1"/>
                  </a:solidFill>
                  <a:prstDash val="solid"/>
                </a:ln>
                <a:solidFill>
                  <a:srgbClr val="FFFF00"/>
                </a:solidFill>
                <a:effectLst>
                  <a:glow rad="38100">
                    <a:schemeClr val="accent1">
                      <a:alpha val="40000"/>
                    </a:schemeClr>
                  </a:glow>
                </a:effectLst>
              </a:rPr>
              <a:t>HÀNH PHÁP</a:t>
            </a:r>
            <a:endParaRPr lang="en-US" sz="1600" b="1" spc="50" dirty="0">
              <a:ln w="9525" cmpd="sng">
                <a:solidFill>
                  <a:schemeClr val="accent1"/>
                </a:solidFill>
                <a:prstDash val="solid"/>
              </a:ln>
              <a:solidFill>
                <a:srgbClr val="FFFF00"/>
              </a:solidFill>
              <a:effectLst>
                <a:glow rad="38100">
                  <a:schemeClr val="accent1">
                    <a:alpha val="40000"/>
                  </a:schemeClr>
                </a:glow>
              </a:effectLst>
            </a:endParaRPr>
          </a:p>
        </p:txBody>
      </p:sp>
      <p:sp>
        <p:nvSpPr>
          <p:cNvPr id="24" name="Left-Right-Up Arrow 23"/>
          <p:cNvSpPr/>
          <p:nvPr/>
        </p:nvSpPr>
        <p:spPr>
          <a:xfrm>
            <a:off x="6254896" y="3282427"/>
            <a:ext cx="982361" cy="750345"/>
          </a:xfrm>
          <a:prstGeom prst="leftRightUpArrow">
            <a:avLst>
              <a:gd name="adj1" fmla="val 19537"/>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096973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smtClean="0">
                <a:solidFill>
                  <a:schemeClr val="tx1"/>
                </a:solidFill>
                <a:latin typeface="Times New Roman" pitchFamily="18" charset="0"/>
                <a:cs typeface="Times New Roman" pitchFamily="18" charset="0"/>
              </a:rPr>
              <a:t>3. </a:t>
            </a:r>
            <a:r>
              <a:rPr lang="en-US" altLang="en-US" sz="2400" b="1" dirty="0" err="1" smtClean="0">
                <a:solidFill>
                  <a:schemeClr val="tx1"/>
                </a:solidFill>
                <a:latin typeface="Times New Roman" pitchFamily="18" charset="0"/>
                <a:cs typeface="Times New Roman" pitchFamily="18" charset="0"/>
              </a:rPr>
              <a:t>Chính</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trị</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1905000"/>
            <a:ext cx="3886200" cy="3991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vùng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ủy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an LHQ,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cùng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viên</a:t>
            </a:r>
            <a:r>
              <a:rPr lang="en-US" sz="2400" dirty="0">
                <a:latin typeface="Times New Roman" pitchFamily="18" charset="0"/>
                <a:cs typeface="Times New Roman" pitchFamily="18" charset="0"/>
              </a:rPr>
              <a:t> hay </a:t>
            </a:r>
            <a:r>
              <a:rPr lang="en-US" sz="2400" dirty="0" err="1">
                <a:latin typeface="Times New Roman" pitchFamily="18" charset="0"/>
                <a:cs typeface="Times New Roman" pitchFamily="18" charset="0"/>
              </a:rPr>
              <a:t>bên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như</a:t>
            </a:r>
            <a:r>
              <a:rPr lang="en-US" sz="2400" dirty="0">
                <a:latin typeface="Times New Roman" pitchFamily="18" charset="0"/>
                <a:cs typeface="Times New Roman" pitchFamily="18" charset="0"/>
              </a:rPr>
              <a:t> WTO, APEC, ASEAN... </a:t>
            </a:r>
          </a:p>
        </p:txBody>
      </p:sp>
      <p:pic>
        <p:nvPicPr>
          <p:cNvPr id="25" name="Picture 4" descr="http://anh.24h.com.vn/upload/4-2012/images/2012-10-11/1349941001-van-hoa-han-quoc-4.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81500" y="2362200"/>
            <a:ext cx="4670451" cy="2599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1777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4"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down)">
                                      <p:cBhvr>
                                        <p:cTn id="2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smtClean="0">
                <a:solidFill>
                  <a:schemeClr val="tx1"/>
                </a:solidFill>
                <a:latin typeface="Times New Roman" pitchFamily="18" charset="0"/>
                <a:cs typeface="Times New Roman" pitchFamily="18" charset="0"/>
              </a:rPr>
              <a:t>3. </a:t>
            </a:r>
            <a:r>
              <a:rPr lang="en-US" altLang="en-US" sz="2400" b="1" dirty="0" err="1" smtClean="0">
                <a:solidFill>
                  <a:schemeClr val="tx1"/>
                </a:solidFill>
                <a:latin typeface="Times New Roman" pitchFamily="18" charset="0"/>
                <a:cs typeface="Times New Roman" pitchFamily="18" charset="0"/>
              </a:rPr>
              <a:t>Chính</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trị</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1981200"/>
            <a:ext cx="3886200" cy="3610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vùng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đồng</a:t>
            </a:r>
            <a:r>
              <a:rPr lang="en-US" sz="2400" dirty="0">
                <a:latin typeface="Times New Roman" pitchFamily="18" charset="0"/>
                <a:cs typeface="Times New Roman" pitchFamily="18" charset="0"/>
              </a:rPr>
              <a:t> minh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Mỹ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trò</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trọng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endParaRPr lang="en-US" sz="2400" dirty="0">
              <a:latin typeface="Times New Roman" pitchFamily="18" charset="0"/>
              <a:cs typeface="Times New Roman" pitchFamily="18" charset="0"/>
            </a:endParaRP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19599" y="2000882"/>
            <a:ext cx="4632351" cy="3590925"/>
          </a:xfrm>
          <a:prstGeom prst="rect">
            <a:avLst/>
          </a:prstGeom>
        </p:spPr>
      </p:pic>
    </p:spTree>
    <p:extLst>
      <p:ext uri="{BB962C8B-B14F-4D97-AF65-F5344CB8AC3E}">
        <p14:creationId xmlns:p14="http://schemas.microsoft.com/office/powerpoint/2010/main" val="34297927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6" presetClass="entr" presetSubtype="32"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circle(out)">
                                      <p:cBhvr>
                                        <p:cTn id="2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smtClean="0">
                <a:solidFill>
                  <a:schemeClr val="tx1"/>
                </a:solidFill>
                <a:latin typeface="Times New Roman" pitchFamily="18" charset="0"/>
                <a:cs typeface="Times New Roman" pitchFamily="18" charset="0"/>
              </a:rPr>
              <a:t>3. </a:t>
            </a:r>
            <a:r>
              <a:rPr lang="en-US" altLang="en-US" sz="2400" b="1" dirty="0" err="1" smtClean="0">
                <a:solidFill>
                  <a:schemeClr val="tx1"/>
                </a:solidFill>
                <a:latin typeface="Times New Roman" pitchFamily="18" charset="0"/>
                <a:cs typeface="Times New Roman" pitchFamily="18" charset="0"/>
              </a:rPr>
              <a:t>Chính</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trị</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1905000"/>
            <a:ext cx="3886200" cy="3991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Tuy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kỷ</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trọng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đẩy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Đông</a:t>
            </a:r>
            <a:r>
              <a:rPr lang="en-US" sz="2400" dirty="0">
                <a:latin typeface="Times New Roman" pitchFamily="18" charset="0"/>
                <a:cs typeface="Times New Roman" pitchFamily="18" charset="0"/>
              </a:rPr>
              <a:t> Nam Á,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Nam.</a:t>
            </a:r>
          </a:p>
        </p:txBody>
      </p:sp>
      <p:pic>
        <p:nvPicPr>
          <p:cNvPr id="17" name="Picture 2" descr="http://static9.nguyentandung.org/files/2014/12/BN-FY847_vietko_M_20141210230202.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95800" y="2133600"/>
            <a:ext cx="4378809" cy="3284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9622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6" presetClass="entr" presetSubtype="16"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circle(in)">
                                      <p:cBhvr>
                                        <p:cTn id="23"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a:solidFill>
                  <a:schemeClr val="tx1"/>
                </a:solidFill>
                <a:latin typeface="Times New Roman" pitchFamily="18" charset="0"/>
                <a:cs typeface="Times New Roman" pitchFamily="18" charset="0"/>
              </a:rPr>
              <a:t>4</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Xã</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hội</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1905000"/>
            <a:ext cx="3886200" cy="3991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đổi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Tỉ</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tỷ</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đặt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nặng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phúc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nữ</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nghiêm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trọng</a:t>
            </a:r>
            <a:r>
              <a:rPr lang="en-US" sz="2400" dirty="0">
                <a:latin typeface="Times New Roman" pitchFamily="18" charset="0"/>
                <a:cs typeface="Times New Roman" pitchFamily="18" charset="0"/>
              </a:rPr>
              <a:t>. </a:t>
            </a: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62550" y="3736200"/>
            <a:ext cx="3453982" cy="2277626"/>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162550" y="1506508"/>
            <a:ext cx="3453982" cy="2207418"/>
          </a:xfrm>
          <a:prstGeom prst="rect">
            <a:avLst/>
          </a:prstGeom>
        </p:spPr>
      </p:pic>
    </p:spTree>
    <p:extLst>
      <p:ext uri="{BB962C8B-B14F-4D97-AF65-F5344CB8AC3E}">
        <p14:creationId xmlns:p14="http://schemas.microsoft.com/office/powerpoint/2010/main" val="33097269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 presetClass="entr" presetSubtype="4"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a:solidFill>
                  <a:schemeClr val="tx1"/>
                </a:solidFill>
                <a:latin typeface="Times New Roman" pitchFamily="18" charset="0"/>
                <a:cs typeface="Times New Roman" pitchFamily="18" charset="0"/>
              </a:rPr>
              <a:t>4</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Xã</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hội</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1905000"/>
            <a:ext cx="3886200" cy="3991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Việc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khẩu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nỗ</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tìm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phục</a:t>
            </a:r>
            <a:r>
              <a:rPr lang="en-US" sz="2400" dirty="0">
                <a:latin typeface="Times New Roman" pitchFamily="18" charset="0"/>
                <a:cs typeface="Times New Roman" pitchFamily="18" charset="0"/>
              </a:rPr>
              <a:t>.</a:t>
            </a:r>
          </a:p>
        </p:txBody>
      </p:sp>
      <p:pic>
        <p:nvPicPr>
          <p:cNvPr id="13" name="Picture 4" descr="Tapquantruyenthong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8200" y="1666568"/>
            <a:ext cx="4217194" cy="4353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242496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13" presetClass="entr" presetSubtype="16"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plus(in)">
                                      <p:cBhvr>
                                        <p:cTn id="23"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a:solidFill>
                  <a:schemeClr val="tx1"/>
                </a:solidFill>
                <a:latin typeface="Times New Roman" pitchFamily="18" charset="0"/>
                <a:cs typeface="Times New Roman" pitchFamily="18" charset="0"/>
              </a:rPr>
              <a:t>5</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Kinh</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tế</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1981201"/>
            <a:ext cx="8534400" cy="2057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V</a:t>
            </a:r>
            <a:r>
              <a:rPr lang="en-US" sz="2400" dirty="0" err="1" smtClean="0">
                <a:latin typeface="Times New Roman" pitchFamily="18" charset="0"/>
                <a:cs typeface="Times New Roman" pitchFamily="18" charset="0"/>
              </a:rPr>
              <a:t>ề</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kinh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mặc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Nam - </a:t>
            </a:r>
            <a:r>
              <a:rPr lang="en-US" sz="2400" dirty="0" err="1">
                <a:latin typeface="Times New Roman" pitchFamily="18" charset="0"/>
                <a:cs typeface="Times New Roman" pitchFamily="18" charset="0"/>
              </a:rPr>
              <a:t>Bắc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nghèo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nặng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nề</a:t>
            </a:r>
            <a:r>
              <a:rPr lang="en-US" sz="2400" dirty="0">
                <a:latin typeface="Times New Roman" pitchFamily="18" charset="0"/>
                <a:cs typeface="Times New Roman" pitchFamily="18" charset="0"/>
              </a:rPr>
              <a:t>, song </a:t>
            </a:r>
            <a:r>
              <a:rPr lang="en-US" sz="2400" dirty="0" err="1">
                <a:latin typeface="Times New Roman" pitchFamily="18" charset="0"/>
                <a:cs typeface="Times New Roman" pitchFamily="18" charset="0"/>
              </a:rPr>
              <a:t>bằng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lược</a:t>
            </a:r>
            <a:r>
              <a:rPr lang="en-US" sz="2400" dirty="0">
                <a:latin typeface="Times New Roman" pitchFamily="18" charset="0"/>
                <a:cs typeface="Times New Roman" pitchFamily="18" charset="0"/>
              </a:rPr>
              <a:t> CNH </a:t>
            </a:r>
            <a:r>
              <a:rPr lang="en-US" sz="2400" dirty="0" err="1">
                <a:latin typeface="Times New Roman" pitchFamily="18" charset="0"/>
                <a:cs typeface="Times New Roman" pitchFamily="18" charset="0"/>
              </a:rPr>
              <a:t>hướng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khẩu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câu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chuyện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đưa</a:t>
            </a:r>
            <a:r>
              <a:rPr lang="en-US" sz="2400" dirty="0">
                <a:latin typeface="Times New Roman" pitchFamily="18" charset="0"/>
                <a:cs typeface="Times New Roman" pitchFamily="18" charset="0"/>
              </a:rPr>
              <a:t> GDP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dưới</a:t>
            </a:r>
            <a:r>
              <a:rPr lang="en-US" sz="2400" dirty="0">
                <a:latin typeface="Times New Roman" pitchFamily="18" charset="0"/>
                <a:cs typeface="Times New Roman" pitchFamily="18" charset="0"/>
              </a:rPr>
              <a:t> 100 USD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kỷ</a:t>
            </a:r>
            <a:r>
              <a:rPr lang="en-US" sz="2400" dirty="0">
                <a:latin typeface="Times New Roman" pitchFamily="18" charset="0"/>
                <a:cs typeface="Times New Roman" pitchFamily="18" charset="0"/>
              </a:rPr>
              <a:t> 1960 </a:t>
            </a:r>
            <a:r>
              <a:rPr lang="en-US" sz="2400" dirty="0" err="1">
                <a:latin typeface="Times New Roman" pitchFamily="18" charset="0"/>
                <a:cs typeface="Times New Roman" pitchFamily="18" charset="0"/>
              </a:rPr>
              <a:t>lên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hơn</a:t>
            </a:r>
            <a:r>
              <a:rPr lang="en-US" sz="2400" dirty="0">
                <a:latin typeface="Times New Roman" pitchFamily="18" charset="0"/>
                <a:cs typeface="Times New Roman" pitchFamily="18" charset="0"/>
              </a:rPr>
              <a:t> 20.000 USD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nay. </a:t>
            </a: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71600" y="4200525"/>
            <a:ext cx="3219450" cy="1895475"/>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58864" y="4191000"/>
            <a:ext cx="3200400" cy="1964007"/>
          </a:xfrm>
          <a:prstGeom prst="rect">
            <a:avLst/>
          </a:prstGeom>
        </p:spPr>
      </p:pic>
    </p:spTree>
    <p:extLst>
      <p:ext uri="{BB962C8B-B14F-4D97-AF65-F5344CB8AC3E}">
        <p14:creationId xmlns:p14="http://schemas.microsoft.com/office/powerpoint/2010/main" val="9453687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2" y="1371600"/>
            <a:ext cx="2743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a:solidFill>
                  <a:schemeClr val="tx1"/>
                </a:solidFill>
                <a:latin typeface="Times New Roman" pitchFamily="18" charset="0"/>
                <a:cs typeface="Times New Roman" pitchFamily="18" charset="0"/>
              </a:rPr>
              <a:t>5</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Kinh</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tế</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381000" y="1981201"/>
            <a:ext cx="3733800" cy="403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Kinh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trở</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a:t>
            </a:r>
            <a:r>
              <a:rPr lang="en-US" sz="2400" dirty="0">
                <a:latin typeface="Times New Roman" pitchFamily="18" charset="0"/>
                <a:cs typeface="Times New Roman" pitchFamily="18" charset="0"/>
              </a:rPr>
              <a:t> 10 </a:t>
            </a:r>
            <a:r>
              <a:rPr lang="en-US" sz="2400" dirty="0" err="1">
                <a:latin typeface="Times New Roman" pitchFamily="18" charset="0"/>
                <a:cs typeface="Times New Roman" pitchFamily="18" charset="0"/>
              </a:rPr>
              <a:t>trên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chỗ</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nhỏ</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tuổi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trở</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nổi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nay </a:t>
            </a:r>
            <a:r>
              <a:rPr lang="en-US" sz="2400" dirty="0" err="1">
                <a:latin typeface="Times New Roman" pitchFamily="18" charset="0"/>
                <a:cs typeface="Times New Roman" pitchFamily="18" charset="0"/>
              </a:rPr>
              <a:t>như</a:t>
            </a:r>
            <a:r>
              <a:rPr lang="en-US" sz="2400" dirty="0">
                <a:latin typeface="Times New Roman" pitchFamily="18" charset="0"/>
                <a:cs typeface="Times New Roman" pitchFamily="18" charset="0"/>
              </a:rPr>
              <a:t> Sam Sung, LG, </a:t>
            </a:r>
            <a:r>
              <a:rPr lang="en-US" sz="2400" dirty="0" err="1">
                <a:latin typeface="Times New Roman" pitchFamily="18" charset="0"/>
                <a:cs typeface="Times New Roman" pitchFamily="18" charset="0"/>
              </a:rPr>
              <a:t>Huyn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Dae</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Deawoo</a:t>
            </a:r>
            <a:r>
              <a:rPr lang="en-US" sz="2400" dirty="0">
                <a:latin typeface="Times New Roman" pitchFamily="18" charset="0"/>
                <a:cs typeface="Times New Roman" pitchFamily="18" charset="0"/>
              </a:rPr>
              <a:t>...</a:t>
            </a:r>
          </a:p>
        </p:txBody>
      </p:sp>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72000" y="1524000"/>
            <a:ext cx="4343400" cy="2715065"/>
          </a:xfrm>
          <a:prstGeom prst="rect">
            <a:avLst/>
          </a:prstGeom>
        </p:spPr>
      </p:pic>
      <p:pic>
        <p:nvPicPr>
          <p:cNvPr id="13" name="Picture 2" descr="http://www.phonegain.com/wp-content/uploads/2013/02/Samsung-Galaxy-S4.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72000" y="4302832"/>
            <a:ext cx="2286000" cy="110736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https://upload.wikimedia.org/wikipedia/vi/b/ba/Hyundai_logo.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010400" y="4315690"/>
            <a:ext cx="1905000" cy="109451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descr="http://thi.uloz.to/7/d/a/7da3a8faf19b22c3bfae6ffda339925d.640x360.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25086" y="5503395"/>
            <a:ext cx="2667000" cy="745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50349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6" presetClass="entr" presetSubtype="16"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ircle(in)">
                                      <p:cBhvr>
                                        <p:cTn id="23" dur="2000"/>
                                        <p:tgtEl>
                                          <p:spTgt spid="5"/>
                                        </p:tgtEl>
                                      </p:cBhvr>
                                    </p:animEffect>
                                  </p:childTnLst>
                                </p:cTn>
                              </p:par>
                              <p:par>
                                <p:cTn id="24" presetID="6" presetClass="entr" presetSubtype="16"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circle(in)">
                                      <p:cBhvr>
                                        <p:cTn id="26" dur="2000"/>
                                        <p:tgtEl>
                                          <p:spTgt spid="13"/>
                                        </p:tgtEl>
                                      </p:cBhvr>
                                    </p:animEffect>
                                  </p:childTnLst>
                                </p:cTn>
                              </p:par>
                              <p:par>
                                <p:cTn id="27" presetID="6" presetClass="entr" presetSubtype="16"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circle(in)">
                                      <p:cBhvr>
                                        <p:cTn id="29" dur="2000"/>
                                        <p:tgtEl>
                                          <p:spTgt spid="16"/>
                                        </p:tgtEl>
                                      </p:cBhvr>
                                    </p:animEffect>
                                  </p:childTnLst>
                                </p:cTn>
                              </p:par>
                              <p:par>
                                <p:cTn id="30" presetID="6" presetClass="entr" presetSubtype="16" fill="hold"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circle(in)">
                                      <p:cBhvr>
                                        <p:cTn id="32"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9891" y="1947204"/>
            <a:ext cx="2916621" cy="1862796"/>
          </a:xfrm>
          <a:prstGeom prst="rect">
            <a:avLst/>
          </a:prstGeom>
        </p:spPr>
      </p:pic>
      <p:pic>
        <p:nvPicPr>
          <p:cNvPr id="312325" name="Picture 5" descr="n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6">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1" y="1371600"/>
            <a:ext cx="4913423"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smtClean="0">
                <a:solidFill>
                  <a:schemeClr val="tx1"/>
                </a:solidFill>
                <a:latin typeface="Times New Roman" pitchFamily="18" charset="0"/>
                <a:cs typeface="Times New Roman" pitchFamily="18" charset="0"/>
              </a:rPr>
              <a:t>6. </a:t>
            </a:r>
            <a:r>
              <a:rPr lang="en-US" altLang="en-US" sz="2400" b="1" dirty="0" err="1" smtClean="0">
                <a:solidFill>
                  <a:schemeClr val="tx1"/>
                </a:solidFill>
                <a:latin typeface="Times New Roman" pitchFamily="18" charset="0"/>
                <a:cs typeface="Times New Roman" pitchFamily="18" charset="0"/>
              </a:rPr>
              <a:t>Quan</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hệ</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Việt</a:t>
            </a:r>
            <a:r>
              <a:rPr lang="en-US" altLang="en-US" sz="2400" b="1" dirty="0" smtClean="0">
                <a:solidFill>
                  <a:schemeClr val="tx1"/>
                </a:solidFill>
                <a:latin typeface="Times New Roman" pitchFamily="18" charset="0"/>
                <a:cs typeface="Times New Roman" pitchFamily="18" charset="0"/>
              </a:rPr>
              <a:t> Nam – </a:t>
            </a:r>
            <a:r>
              <a:rPr lang="en-US" altLang="en-US" sz="2400" b="1" dirty="0" err="1" smtClean="0">
                <a:solidFill>
                  <a:schemeClr val="tx1"/>
                </a:solidFill>
                <a:latin typeface="Times New Roman" pitchFamily="18" charset="0"/>
                <a:cs typeface="Times New Roman" pitchFamily="18" charset="0"/>
              </a:rPr>
              <a:t>Hàn</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Quốc</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483381" y="3962400"/>
            <a:ext cx="8458200" cy="1981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V</a:t>
            </a:r>
            <a:r>
              <a:rPr lang="en-US" sz="2400" dirty="0" err="1" smtClean="0">
                <a:latin typeface="Times New Roman" pitchFamily="18" charset="0"/>
                <a:cs typeface="Times New Roman" pitchFamily="18" charset="0"/>
              </a:rPr>
              <a:t>ề</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VN - HQ: </a:t>
            </a:r>
            <a:r>
              <a:rPr lang="en-US" sz="2400" dirty="0" err="1">
                <a:latin typeface="Times New Roman" pitchFamily="18" charset="0"/>
                <a:cs typeface="Times New Roman" pitchFamily="18" charset="0"/>
              </a:rPr>
              <a:t>Mặc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trải</a:t>
            </a:r>
            <a:r>
              <a:rPr lang="en-US" sz="2400" dirty="0">
                <a:latin typeface="Times New Roman" pitchFamily="18" charset="0"/>
                <a:cs typeface="Times New Roman" pitchFamily="18" charset="0"/>
              </a:rPr>
              <a:t> qua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Nam, song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hướng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giữa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vượt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bậc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hơn</a:t>
            </a:r>
            <a:r>
              <a:rPr lang="en-US" sz="2400" dirty="0">
                <a:latin typeface="Times New Roman" pitchFamily="18" charset="0"/>
                <a:cs typeface="Times New Roman" pitchFamily="18" charset="0"/>
              </a:rPr>
              <a:t> 20 </a:t>
            </a:r>
            <a:r>
              <a:rPr lang="en-US" sz="2400" dirty="0" err="1">
                <a:latin typeface="Times New Roman" pitchFamily="18" charset="0"/>
                <a:cs typeface="Times New Roman" pitchFamily="18" charset="0"/>
              </a:rPr>
              <a:t>năm</a:t>
            </a:r>
            <a:r>
              <a:rPr lang="en-US" sz="2400" dirty="0">
                <a:latin typeface="Times New Roman" pitchFamily="18" charset="0"/>
                <a:cs typeface="Times New Roman" pitchFamily="18" charset="0"/>
              </a:rPr>
              <a:t> qua </a:t>
            </a:r>
            <a:r>
              <a:rPr lang="en-US" sz="2400" dirty="0" err="1">
                <a:latin typeface="Times New Roman" pitchFamily="18" charset="0"/>
                <a:cs typeface="Times New Roman" pitchFamily="18" charset="0"/>
              </a:rPr>
              <a:t>kể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nay. </a:t>
            </a:r>
          </a:p>
        </p:txBody>
      </p:sp>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12481" y="1924050"/>
            <a:ext cx="2419350" cy="1885950"/>
          </a:xfrm>
          <a:prstGeom prst="rect">
            <a:avLst/>
          </a:prstGeom>
        </p:spPr>
      </p:pic>
    </p:spTree>
    <p:extLst>
      <p:ext uri="{BB962C8B-B14F-4D97-AF65-F5344CB8AC3E}">
        <p14:creationId xmlns:p14="http://schemas.microsoft.com/office/powerpoint/2010/main" val="340034057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1" presetClass="entr" presetSubtype="1"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heel(1)">
                                      <p:cBhvr>
                                        <p:cTn id="23" dur="2000"/>
                                        <p:tgtEl>
                                          <p:spTgt spid="6"/>
                                        </p:tgtEl>
                                      </p:cBhvr>
                                    </p:animEffect>
                                  </p:childTnLst>
                                </p:cTn>
                              </p:par>
                              <p:par>
                                <p:cTn id="24" presetID="21" presetClass="entr" presetSubtype="1"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1)">
                                      <p:cBhvr>
                                        <p:cTn id="2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1" y="1371600"/>
            <a:ext cx="4913423"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smtClean="0">
                <a:solidFill>
                  <a:schemeClr val="tx1"/>
                </a:solidFill>
                <a:latin typeface="Times New Roman" pitchFamily="18" charset="0"/>
                <a:cs typeface="Times New Roman" pitchFamily="18" charset="0"/>
              </a:rPr>
              <a:t>6. </a:t>
            </a:r>
            <a:r>
              <a:rPr lang="en-US" altLang="en-US" sz="2400" b="1" dirty="0" err="1" smtClean="0">
                <a:solidFill>
                  <a:schemeClr val="tx1"/>
                </a:solidFill>
                <a:latin typeface="Times New Roman" pitchFamily="18" charset="0"/>
                <a:cs typeface="Times New Roman" pitchFamily="18" charset="0"/>
              </a:rPr>
              <a:t>Quan</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hệ</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Việt</a:t>
            </a:r>
            <a:r>
              <a:rPr lang="en-US" altLang="en-US" sz="2400" b="1" dirty="0" smtClean="0">
                <a:solidFill>
                  <a:schemeClr val="tx1"/>
                </a:solidFill>
                <a:latin typeface="Times New Roman" pitchFamily="18" charset="0"/>
                <a:cs typeface="Times New Roman" pitchFamily="18" charset="0"/>
              </a:rPr>
              <a:t> Nam – </a:t>
            </a:r>
            <a:r>
              <a:rPr lang="en-US" altLang="en-US" sz="2400" b="1" dirty="0" err="1" smtClean="0">
                <a:solidFill>
                  <a:schemeClr val="tx1"/>
                </a:solidFill>
                <a:latin typeface="Times New Roman" pitchFamily="18" charset="0"/>
                <a:cs typeface="Times New Roman" pitchFamily="18" charset="0"/>
              </a:rPr>
              <a:t>Hàn</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Quốc</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483381" y="4724401"/>
            <a:ext cx="8279619" cy="14477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trở</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Nam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Nam </a:t>
            </a:r>
            <a:r>
              <a:rPr lang="en-US" sz="2400" dirty="0" err="1">
                <a:latin typeface="Times New Roman" pitchFamily="18" charset="0"/>
                <a:cs typeface="Times New Roman" pitchFamily="18" charset="0"/>
              </a:rPr>
              <a:t>cũng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trọng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ở </a:t>
            </a:r>
            <a:r>
              <a:rPr lang="en-US" sz="2400" dirty="0" err="1">
                <a:latin typeface="Times New Roman" pitchFamily="18" charset="0"/>
                <a:cs typeface="Times New Roman" pitchFamily="18" charset="0"/>
              </a:rPr>
              <a:t>Đông</a:t>
            </a:r>
            <a:r>
              <a:rPr lang="en-US" sz="2400" dirty="0">
                <a:latin typeface="Times New Roman" pitchFamily="18" charset="0"/>
                <a:cs typeface="Times New Roman" pitchFamily="18" charset="0"/>
              </a:rPr>
              <a:t> Nam Á.</a:t>
            </a: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28800" y="1981200"/>
            <a:ext cx="5911273" cy="2806505"/>
          </a:xfrm>
          <a:prstGeom prst="rect">
            <a:avLst/>
          </a:prstGeom>
        </p:spPr>
      </p:pic>
    </p:spTree>
    <p:extLst>
      <p:ext uri="{BB962C8B-B14F-4D97-AF65-F5344CB8AC3E}">
        <p14:creationId xmlns:p14="http://schemas.microsoft.com/office/powerpoint/2010/main" val="9000846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16" presetClass="entr" presetSubtype="21"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arn(inVertical)">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1" y="1371600"/>
            <a:ext cx="4913423"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l" eaLnBrk="1" hangingPunct="1"/>
            <a:r>
              <a:rPr lang="en-US" altLang="en-US" sz="2400" b="1" dirty="0" smtClean="0">
                <a:solidFill>
                  <a:schemeClr val="tx1"/>
                </a:solidFill>
                <a:latin typeface="Times New Roman" pitchFamily="18" charset="0"/>
                <a:cs typeface="Times New Roman" pitchFamily="18" charset="0"/>
              </a:rPr>
              <a:t>6. </a:t>
            </a:r>
            <a:r>
              <a:rPr lang="en-US" altLang="en-US" sz="2400" b="1" dirty="0" err="1" smtClean="0">
                <a:solidFill>
                  <a:schemeClr val="tx1"/>
                </a:solidFill>
                <a:latin typeface="Times New Roman" pitchFamily="18" charset="0"/>
                <a:cs typeface="Times New Roman" pitchFamily="18" charset="0"/>
              </a:rPr>
              <a:t>Quan</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hệ</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Việt</a:t>
            </a:r>
            <a:r>
              <a:rPr lang="en-US" altLang="en-US" sz="2400" b="1" dirty="0" smtClean="0">
                <a:solidFill>
                  <a:schemeClr val="tx1"/>
                </a:solidFill>
                <a:latin typeface="Times New Roman" pitchFamily="18" charset="0"/>
                <a:cs typeface="Times New Roman" pitchFamily="18" charset="0"/>
              </a:rPr>
              <a:t> Nam – </a:t>
            </a:r>
            <a:r>
              <a:rPr lang="en-US" altLang="en-US" sz="2400" b="1" dirty="0" err="1" smtClean="0">
                <a:solidFill>
                  <a:schemeClr val="tx1"/>
                </a:solidFill>
                <a:latin typeface="Times New Roman" pitchFamily="18" charset="0"/>
                <a:cs typeface="Times New Roman" pitchFamily="18" charset="0"/>
              </a:rPr>
              <a:t>Hàn</a:t>
            </a:r>
            <a:r>
              <a:rPr lang="en-US" altLang="en-US" sz="2400" b="1" dirty="0" smtClean="0">
                <a:solidFill>
                  <a:schemeClr val="tx1"/>
                </a:solidFill>
                <a:latin typeface="Times New Roman" pitchFamily="18" charset="0"/>
                <a:cs typeface="Times New Roman" pitchFamily="18" charset="0"/>
              </a:rPr>
              <a:t> </a:t>
            </a:r>
            <a:r>
              <a:rPr lang="en-US" altLang="en-US" sz="2400" b="1" dirty="0" err="1" smtClean="0">
                <a:solidFill>
                  <a:schemeClr val="tx1"/>
                </a:solidFill>
                <a:latin typeface="Times New Roman" pitchFamily="18" charset="0"/>
                <a:cs typeface="Times New Roman" pitchFamily="18" charset="0"/>
              </a:rPr>
              <a:t>Quốc</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480254" y="1981200"/>
            <a:ext cx="3786946" cy="358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nay,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trợ</a:t>
            </a:r>
            <a:r>
              <a:rPr lang="en-US" sz="2400" dirty="0">
                <a:latin typeface="Times New Roman" pitchFamily="18" charset="0"/>
                <a:cs typeface="Times New Roman" pitchFamily="18" charset="0"/>
              </a:rPr>
              <a:t> song </a:t>
            </a:r>
            <a:r>
              <a:rPr lang="en-US" sz="2400" dirty="0" err="1">
                <a:latin typeface="Times New Roman" pitchFamily="18" charset="0"/>
                <a:cs typeface="Times New Roman" pitchFamily="18" charset="0"/>
              </a:rPr>
              <a:t>phương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Việt</a:t>
            </a:r>
            <a:r>
              <a:rPr lang="en-US" sz="2400" dirty="0">
                <a:latin typeface="Times New Roman" pitchFamily="18" charset="0"/>
                <a:cs typeface="Times New Roman" pitchFamily="18" charset="0"/>
              </a:rPr>
              <a:t> Nam.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giữa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lĩnh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du </a:t>
            </a:r>
            <a:r>
              <a:rPr lang="en-US" sz="2400" dirty="0" err="1">
                <a:latin typeface="Times New Roman" pitchFamily="18" charset="0"/>
                <a:cs typeface="Times New Roman" pitchFamily="18" charset="0"/>
              </a:rPr>
              <a:t>lịch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nguồn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ngừng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a:t>
            </a:r>
          </a:p>
        </p:txBody>
      </p:sp>
      <p:pic>
        <p:nvPicPr>
          <p:cNvPr id="11" name="Picture 8" descr="http://img.infonet.vn/t660/Uploaded/luonghuong/2014_10_02/TBTthamHan.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24400" y="2148800"/>
            <a:ext cx="4200644" cy="3246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223986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10"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4" name="Rectangle 2"/>
          <p:cNvSpPr txBox="1">
            <a:spLocks noChangeArrowheads="1"/>
          </p:cNvSpPr>
          <p:nvPr/>
        </p:nvSpPr>
        <p:spPr bwMode="auto">
          <a:xfrm>
            <a:off x="31651" y="1371600"/>
            <a:ext cx="90203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eaLnBrk="1" hangingPunct="1"/>
            <a:r>
              <a:rPr lang="en-US" altLang="en-US" sz="2400" b="1" dirty="0">
                <a:solidFill>
                  <a:schemeClr val="tx1"/>
                </a:solidFill>
                <a:latin typeface="Times New Roman" pitchFamily="18" charset="0"/>
                <a:cs typeface="Times New Roman" pitchFamily="18" charset="0"/>
              </a:rPr>
              <a:t>7</a:t>
            </a:r>
            <a:r>
              <a:rPr lang="en-US" altLang="en-US" sz="2400" b="1" dirty="0" smtClean="0">
                <a:solidFill>
                  <a:schemeClr val="tx1"/>
                </a:solidFill>
                <a:latin typeface="Times New Roman" pitchFamily="18" charset="0"/>
                <a:cs typeface="Times New Roman" pitchFamily="18" charset="0"/>
              </a:rPr>
              <a:t>. </a:t>
            </a:r>
            <a:r>
              <a:rPr lang="vi-VN" sz="2400" b="1" i="1" dirty="0">
                <a:latin typeface="Times New Roman" pitchFamily="18" charset="0"/>
                <a:cs typeface="Times New Roman" pitchFamily="18" charset="0"/>
              </a:rPr>
              <a:t>Đến xứ sở Kim chi, bạn đừng quên khám phá danh sách </a:t>
            </a:r>
            <a:r>
              <a:rPr lang="vi-VN" sz="2400" b="1" i="1" dirty="0">
                <a:latin typeface="Times New Roman" pitchFamily="18" charset="0"/>
                <a:cs typeface="Times New Roman" pitchFamily="18" charset="0"/>
                <a:hlinkClick r:id="rId6" tooltip="những biểu tượng văn hóa Hàn Quốc"/>
              </a:rPr>
              <a:t>những biểu tượng văn hóa Hàn </a:t>
            </a:r>
            <a:r>
              <a:rPr lang="vi-VN" sz="2400" b="1" i="1" dirty="0" smtClean="0">
                <a:latin typeface="Times New Roman" pitchFamily="18" charset="0"/>
                <a:cs typeface="Times New Roman" pitchFamily="18" charset="0"/>
                <a:hlinkClick r:id="rId6" tooltip="những biểu tượng văn hóa Hàn Quốc"/>
              </a:rPr>
              <a:t>Quốc</a:t>
            </a:r>
            <a:endParaRPr lang="vi-VN" altLang="en-US" sz="2400" b="1" u="sng" dirty="0" smtClean="0">
              <a:solidFill>
                <a:schemeClr val="tx1"/>
              </a:solidFill>
              <a:latin typeface="Times New Roman" pitchFamily="18" charset="0"/>
              <a:cs typeface="Times New Roman" pitchFamily="18" charset="0"/>
            </a:endParaRPr>
          </a:p>
        </p:txBody>
      </p:sp>
      <p:sp>
        <p:nvSpPr>
          <p:cNvPr id="15" name="Rectangle 2"/>
          <p:cNvSpPr txBox="1">
            <a:spLocks noChangeArrowheads="1"/>
          </p:cNvSpPr>
          <p:nvPr/>
        </p:nvSpPr>
        <p:spPr bwMode="auto">
          <a:xfrm>
            <a:off x="400927" y="2286000"/>
            <a:ext cx="3786946" cy="358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b="1" dirty="0" smtClean="0">
                <a:solidFill>
                  <a:srgbClr val="996633"/>
                </a:solidFill>
                <a:latin typeface="Times New Roman" pitchFamily="18" charset="0"/>
                <a:cs typeface="Times New Roman" pitchFamily="18" charset="0"/>
              </a:rPr>
              <a:t>7.</a:t>
            </a:r>
            <a:r>
              <a:rPr lang="vi-VN" sz="2400" b="1" dirty="0" smtClean="0">
                <a:solidFill>
                  <a:srgbClr val="996633"/>
                </a:solidFill>
                <a:latin typeface="Times New Roman" pitchFamily="18" charset="0"/>
                <a:cs typeface="Times New Roman" pitchFamily="18" charset="0"/>
              </a:rPr>
              <a:t>1</a:t>
            </a:r>
            <a:r>
              <a:rPr lang="vi-VN" sz="2400" b="1" dirty="0">
                <a:solidFill>
                  <a:srgbClr val="996633"/>
                </a:solidFill>
                <a:latin typeface="Times New Roman" pitchFamily="18" charset="0"/>
                <a:cs typeface="Times New Roman" pitchFamily="18" charset="0"/>
              </a:rPr>
              <a:t>. Seoul</a:t>
            </a:r>
            <a:endParaRPr lang="en-US" sz="2400" dirty="0">
              <a:solidFill>
                <a:srgbClr val="996633"/>
              </a:solidFill>
              <a:latin typeface="Times New Roman" pitchFamily="18" charset="0"/>
              <a:cs typeface="Times New Roman" pitchFamily="18" charset="0"/>
            </a:endParaRPr>
          </a:p>
          <a:p>
            <a:pPr algn="just"/>
            <a:r>
              <a:rPr lang="vi-VN" sz="2400" dirty="0">
                <a:latin typeface="Times New Roman" pitchFamily="18" charset="0"/>
                <a:cs typeface="Times New Roman" pitchFamily="18" charset="0"/>
              </a:rPr>
              <a:t>Từ khi được công nhận là thủ đô Hàn Quốc dưới thời đại Joseon, cuối thế kỷ 14, </a:t>
            </a:r>
            <a:r>
              <a:rPr lang="vi-VN" sz="2400" b="1" dirty="0">
                <a:latin typeface="Times New Roman" pitchFamily="18" charset="0"/>
                <a:cs typeface="Times New Roman" pitchFamily="18" charset="0"/>
              </a:rPr>
              <a:t>Seoul</a:t>
            </a:r>
            <a:r>
              <a:rPr lang="vi-VN" sz="2400" dirty="0">
                <a:latin typeface="Times New Roman" pitchFamily="18" charset="0"/>
                <a:cs typeface="Times New Roman" pitchFamily="18" charset="0"/>
              </a:rPr>
              <a:t> vẫn luôn là trung tâm văn hóa, chính trị, kinh tế của cả nước. Đây là nơi có mật độ dân số lớn nhất đất nước, thu hút đông đảo du khách tới tham quan bậc nhất.</a:t>
            </a:r>
            <a:endParaRPr lang="en-US" sz="2400" dirty="0">
              <a:latin typeface="Times New Roman" pitchFamily="18" charset="0"/>
              <a:cs typeface="Times New Roman" pitchFamily="18" charset="0"/>
            </a:endParaRPr>
          </a:p>
        </p:txBody>
      </p:sp>
      <p:pic>
        <p:nvPicPr>
          <p:cNvPr id="11" name="Picture 10" descr="Thủ đô Seoul - Hàn Quốc"/>
          <p:cNvPicPr/>
          <p:nvPr/>
        </p:nvPicPr>
        <p:blipFill>
          <a:blip r:embed="rId7">
            <a:extLst>
              <a:ext uri="{28A0092B-C50C-407E-A947-70E740481C1C}">
                <a14:useLocalDpi xmlns:a14="http://schemas.microsoft.com/office/drawing/2010/main" val="0"/>
              </a:ext>
            </a:extLst>
          </a:blip>
          <a:srcRect/>
          <a:stretch>
            <a:fillRect/>
          </a:stretch>
        </p:blipFill>
        <p:spPr bwMode="auto">
          <a:xfrm>
            <a:off x="4479951" y="2590800"/>
            <a:ext cx="4572000" cy="3048000"/>
          </a:xfrm>
          <a:prstGeom prst="rect">
            <a:avLst/>
          </a:prstGeom>
          <a:noFill/>
          <a:ln>
            <a:noFill/>
          </a:ln>
        </p:spPr>
      </p:pic>
    </p:spTree>
    <p:extLst>
      <p:ext uri="{BB962C8B-B14F-4D97-AF65-F5344CB8AC3E}">
        <p14:creationId xmlns:p14="http://schemas.microsoft.com/office/powerpoint/2010/main" val="212680028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6" presetClass="entr" presetSubtype="1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circle(in)">
                                      <p:cBhvr>
                                        <p:cTn id="2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5" name="Rectangle 2"/>
          <p:cNvSpPr txBox="1">
            <a:spLocks noChangeArrowheads="1"/>
          </p:cNvSpPr>
          <p:nvPr/>
        </p:nvSpPr>
        <p:spPr bwMode="auto">
          <a:xfrm>
            <a:off x="304800" y="1371600"/>
            <a:ext cx="8610600" cy="1834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400" b="1" dirty="0" smtClean="0">
                <a:solidFill>
                  <a:srgbClr val="996633"/>
                </a:solidFill>
                <a:latin typeface="Times New Roman" pitchFamily="18" charset="0"/>
                <a:cs typeface="Times New Roman" pitchFamily="18" charset="0"/>
              </a:rPr>
              <a:t>7.2</a:t>
            </a:r>
            <a:r>
              <a:rPr lang="vi-VN" sz="2400" b="1" dirty="0" smtClean="0">
                <a:solidFill>
                  <a:srgbClr val="996633"/>
                </a:solidFill>
                <a:latin typeface="Times New Roman" pitchFamily="18" charset="0"/>
                <a:cs typeface="Times New Roman" pitchFamily="18" charset="0"/>
              </a:rPr>
              <a:t>. </a:t>
            </a:r>
            <a:r>
              <a:rPr lang="vi-VN" sz="2400" b="1" dirty="0">
                <a:solidFill>
                  <a:srgbClr val="996633"/>
                </a:solidFill>
                <a:latin typeface="Times New Roman" pitchFamily="18" charset="0"/>
                <a:cs typeface="Times New Roman" pitchFamily="18" charset="0"/>
              </a:rPr>
              <a:t>Gyeongju</a:t>
            </a:r>
            <a:endParaRPr lang="en-US" sz="2400" dirty="0">
              <a:solidFill>
                <a:srgbClr val="996633"/>
              </a:solidFill>
              <a:latin typeface="Times New Roman" pitchFamily="18" charset="0"/>
              <a:cs typeface="Times New Roman" pitchFamily="18" charset="0"/>
            </a:endParaRPr>
          </a:p>
          <a:p>
            <a:pPr algn="just"/>
            <a:r>
              <a:rPr lang="vi-VN" sz="2400" dirty="0">
                <a:latin typeface="Times New Roman" pitchFamily="18" charset="0"/>
                <a:cs typeface="Times New Roman" pitchFamily="18" charset="0"/>
              </a:rPr>
              <a:t>Là thủ đô của triều đại Silla, thành phố giàu giá trị văn hóa này là </a:t>
            </a:r>
            <a:r>
              <a:rPr lang="vi-VN" sz="2400" b="1" dirty="0">
                <a:latin typeface="Times New Roman" pitchFamily="18" charset="0"/>
                <a:cs typeface="Times New Roman" pitchFamily="18" charset="0"/>
              </a:rPr>
              <a:t>biểu tượng văn hóa Hàn Quốc</a:t>
            </a:r>
            <a:r>
              <a:rPr lang="vi-VN" sz="2400" dirty="0">
                <a:latin typeface="Times New Roman" pitchFamily="18" charset="0"/>
                <a:cs typeface="Times New Roman" pitchFamily="18" charset="0"/>
              </a:rPr>
              <a:t> xa xưa. Điểm thú vị nhất trong lộ trình khám phá </a:t>
            </a:r>
            <a:r>
              <a:rPr lang="vi-VN" sz="2400" b="1" dirty="0">
                <a:latin typeface="Times New Roman" pitchFamily="18" charset="0"/>
                <a:cs typeface="Times New Roman" pitchFamily="18" charset="0"/>
              </a:rPr>
              <a:t>Gyeongju</a:t>
            </a:r>
            <a:r>
              <a:rPr lang="vi-VN" sz="2400" dirty="0">
                <a:latin typeface="Times New Roman" pitchFamily="18" charset="0"/>
                <a:cs typeface="Times New Roman" pitchFamily="18" charset="0"/>
              </a:rPr>
              <a:t> là hang động trong đền, mang tên </a:t>
            </a:r>
            <a:r>
              <a:rPr lang="vi-VN" sz="2400" b="1" dirty="0">
                <a:latin typeface="Times New Roman" pitchFamily="18" charset="0"/>
                <a:cs typeface="Times New Roman" pitchFamily="18" charset="0"/>
              </a:rPr>
              <a:t>Seokguram Grotto</a:t>
            </a:r>
            <a:r>
              <a:rPr lang="vi-VN" sz="2400" dirty="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pic>
        <p:nvPicPr>
          <p:cNvPr id="11" name="Picture 10" descr="Gyeongju là biểu tượng văn hóa Hàn Quốc từ xa xưa"/>
          <p:cNvPicPr/>
          <p:nvPr/>
        </p:nvPicPr>
        <p:blipFill>
          <a:blip r:embed="rId6">
            <a:extLst>
              <a:ext uri="{28A0092B-C50C-407E-A947-70E740481C1C}">
                <a14:useLocalDpi xmlns:a14="http://schemas.microsoft.com/office/drawing/2010/main" val="0"/>
              </a:ext>
            </a:extLst>
          </a:blip>
          <a:srcRect/>
          <a:stretch>
            <a:fillRect/>
          </a:stretch>
        </p:blipFill>
        <p:spPr bwMode="auto">
          <a:xfrm>
            <a:off x="2286000" y="3276600"/>
            <a:ext cx="4572000" cy="3048000"/>
          </a:xfrm>
          <a:prstGeom prst="rect">
            <a:avLst/>
          </a:prstGeom>
          <a:noFill/>
          <a:ln>
            <a:noFill/>
          </a:ln>
        </p:spPr>
      </p:pic>
    </p:spTree>
    <p:extLst>
      <p:ext uri="{BB962C8B-B14F-4D97-AF65-F5344CB8AC3E}">
        <p14:creationId xmlns:p14="http://schemas.microsoft.com/office/powerpoint/2010/main" val="35240587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6" presetClass="entr" presetSubtype="1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circle(in)">
                                      <p:cBhvr>
                                        <p:cTn id="2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5" name="Rectangle 2"/>
          <p:cNvSpPr txBox="1">
            <a:spLocks noChangeArrowheads="1"/>
          </p:cNvSpPr>
          <p:nvPr/>
        </p:nvSpPr>
        <p:spPr bwMode="auto">
          <a:xfrm>
            <a:off x="304800" y="1371600"/>
            <a:ext cx="8610600" cy="1834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200" b="1" dirty="0" smtClean="0">
                <a:solidFill>
                  <a:srgbClr val="996633"/>
                </a:solidFill>
                <a:latin typeface="Times New Roman" pitchFamily="18" charset="0"/>
                <a:cs typeface="Times New Roman" pitchFamily="18" charset="0"/>
              </a:rPr>
              <a:t>7.3</a:t>
            </a:r>
            <a:r>
              <a:rPr lang="vi-VN" sz="2200" b="1" dirty="0" smtClean="0">
                <a:solidFill>
                  <a:srgbClr val="996633"/>
                </a:solidFill>
                <a:latin typeface="Times New Roman" pitchFamily="18" charset="0"/>
                <a:cs typeface="Times New Roman" pitchFamily="18" charset="0"/>
              </a:rPr>
              <a:t>. </a:t>
            </a:r>
            <a:r>
              <a:rPr lang="en-US" sz="2200" b="1" dirty="0" err="1" smtClean="0">
                <a:solidFill>
                  <a:srgbClr val="996633"/>
                </a:solidFill>
                <a:latin typeface="Times New Roman" pitchFamily="18" charset="0"/>
                <a:cs typeface="Times New Roman" pitchFamily="18" charset="0"/>
              </a:rPr>
              <a:t>Đảo</a:t>
            </a:r>
            <a:r>
              <a:rPr lang="en-US" sz="2200" b="1" dirty="0" smtClean="0">
                <a:solidFill>
                  <a:srgbClr val="996633"/>
                </a:solidFill>
                <a:latin typeface="Times New Roman" pitchFamily="18" charset="0"/>
                <a:cs typeface="Times New Roman" pitchFamily="18" charset="0"/>
              </a:rPr>
              <a:t> </a:t>
            </a:r>
            <a:r>
              <a:rPr lang="en-US" sz="2200" b="1" dirty="0" err="1" smtClean="0">
                <a:solidFill>
                  <a:srgbClr val="996633"/>
                </a:solidFill>
                <a:latin typeface="Times New Roman" pitchFamily="18" charset="0"/>
                <a:cs typeface="Times New Roman" pitchFamily="18" charset="0"/>
              </a:rPr>
              <a:t>Jeju</a:t>
            </a:r>
            <a:endParaRPr lang="en-US" sz="2200" dirty="0">
              <a:solidFill>
                <a:srgbClr val="996633"/>
              </a:solidFill>
              <a:latin typeface="Times New Roman" pitchFamily="18" charset="0"/>
              <a:cs typeface="Times New Roman" pitchFamily="18" charset="0"/>
            </a:endParaRPr>
          </a:p>
          <a:p>
            <a:pPr algn="just"/>
            <a:r>
              <a:rPr lang="vi-VN" sz="2200" b="1" dirty="0">
                <a:latin typeface="Times New Roman" pitchFamily="18" charset="0"/>
                <a:cs typeface="Times New Roman" pitchFamily="18" charset="0"/>
                <a:hlinkClick r:id="rId6" tooltip="Jeju"/>
              </a:rPr>
              <a:t>Jeju</a:t>
            </a:r>
            <a:r>
              <a:rPr lang="vi-VN" sz="2200" dirty="0">
                <a:latin typeface="Times New Roman" pitchFamily="18" charset="0"/>
                <a:cs typeface="Times New Roman" pitchFamily="18" charset="0"/>
              </a:rPr>
              <a:t> là tên của một chuỗi gồm 63 hòn đảo, trong đó có tới 55 đảo không có người sinh sống. Nhắc đến cái tên </a:t>
            </a:r>
            <a:r>
              <a:rPr lang="vi-VN" sz="2200" b="1" dirty="0">
                <a:latin typeface="Times New Roman" pitchFamily="18" charset="0"/>
                <a:cs typeface="Times New Roman" pitchFamily="18" charset="0"/>
              </a:rPr>
              <a:t>Jeju</a:t>
            </a:r>
            <a:r>
              <a:rPr lang="vi-VN" sz="2200" dirty="0">
                <a:latin typeface="Times New Roman" pitchFamily="18" charset="0"/>
                <a:cs typeface="Times New Roman" pitchFamily="18" charset="0"/>
              </a:rPr>
              <a:t>, du khách thường nhớ ngay tới đảo lớn nhất, cũng là nơi thu hút đông đảo du khách nhất với hệ sinh thái đa dạng và công viên tình yêu có một không hai.</a:t>
            </a:r>
            <a:endParaRPr lang="en-US" sz="2200" dirty="0">
              <a:latin typeface="Times New Roman" pitchFamily="18" charset="0"/>
              <a:cs typeface="Times New Roman" pitchFamily="18" charset="0"/>
            </a:endParaRPr>
          </a:p>
        </p:txBody>
      </p:sp>
      <p:pic>
        <p:nvPicPr>
          <p:cNvPr id="13" name="Picture 12" descr="Đảo Jeju - nơi thu hút đông khách du lịch đến với Hàn Quốc"/>
          <p:cNvPicPr/>
          <p:nvPr/>
        </p:nvPicPr>
        <p:blipFill>
          <a:blip r:embed="rId7">
            <a:extLst>
              <a:ext uri="{28A0092B-C50C-407E-A947-70E740481C1C}">
                <a14:useLocalDpi xmlns:a14="http://schemas.microsoft.com/office/drawing/2010/main" val="0"/>
              </a:ext>
            </a:extLst>
          </a:blip>
          <a:srcRect/>
          <a:stretch>
            <a:fillRect/>
          </a:stretch>
        </p:blipFill>
        <p:spPr bwMode="auto">
          <a:xfrm>
            <a:off x="2286000" y="3276600"/>
            <a:ext cx="4572000" cy="2857500"/>
          </a:xfrm>
          <a:prstGeom prst="rect">
            <a:avLst/>
          </a:prstGeom>
          <a:noFill/>
          <a:ln>
            <a:noFill/>
          </a:ln>
        </p:spPr>
      </p:pic>
    </p:spTree>
    <p:extLst>
      <p:ext uri="{BB962C8B-B14F-4D97-AF65-F5344CB8AC3E}">
        <p14:creationId xmlns:p14="http://schemas.microsoft.com/office/powerpoint/2010/main" val="322874085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4"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down)">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5" name="Rectangle 2"/>
          <p:cNvSpPr txBox="1">
            <a:spLocks noChangeArrowheads="1"/>
          </p:cNvSpPr>
          <p:nvPr/>
        </p:nvSpPr>
        <p:spPr bwMode="auto">
          <a:xfrm>
            <a:off x="304800" y="1371600"/>
            <a:ext cx="86106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200" b="1" dirty="0" smtClean="0">
                <a:solidFill>
                  <a:srgbClr val="996633"/>
                </a:solidFill>
                <a:latin typeface="Times New Roman" pitchFamily="18" charset="0"/>
                <a:cs typeface="Times New Roman" pitchFamily="18" charset="0"/>
              </a:rPr>
              <a:t>7.4</a:t>
            </a:r>
            <a:r>
              <a:rPr lang="vi-VN" sz="2200" b="1" dirty="0" smtClean="0">
                <a:solidFill>
                  <a:srgbClr val="996633"/>
                </a:solidFill>
                <a:latin typeface="Times New Roman" pitchFamily="18" charset="0"/>
                <a:cs typeface="Times New Roman" pitchFamily="18" charset="0"/>
              </a:rPr>
              <a:t>. </a:t>
            </a:r>
            <a:r>
              <a:rPr lang="en-US" sz="2200" b="1" dirty="0" err="1" smtClean="0">
                <a:solidFill>
                  <a:srgbClr val="996633"/>
                </a:solidFill>
                <a:latin typeface="Times New Roman" pitchFamily="18" charset="0"/>
                <a:cs typeface="Times New Roman" pitchFamily="18" charset="0"/>
              </a:rPr>
              <a:t>Núi</a:t>
            </a:r>
            <a:r>
              <a:rPr lang="en-US" sz="2200" b="1" dirty="0" smtClean="0">
                <a:solidFill>
                  <a:srgbClr val="996633"/>
                </a:solidFill>
                <a:latin typeface="Times New Roman" pitchFamily="18" charset="0"/>
                <a:cs typeface="Times New Roman" pitchFamily="18" charset="0"/>
              </a:rPr>
              <a:t> </a:t>
            </a:r>
            <a:r>
              <a:rPr lang="en-US" sz="2200" b="1" dirty="0" err="1" smtClean="0">
                <a:solidFill>
                  <a:srgbClr val="996633"/>
                </a:solidFill>
                <a:latin typeface="Times New Roman" pitchFamily="18" charset="0"/>
                <a:cs typeface="Times New Roman" pitchFamily="18" charset="0"/>
              </a:rPr>
              <a:t>Geumgang</a:t>
            </a:r>
            <a:endParaRPr lang="en-US" sz="2200" dirty="0">
              <a:solidFill>
                <a:srgbClr val="996633"/>
              </a:solidFill>
              <a:latin typeface="Times New Roman" pitchFamily="18" charset="0"/>
              <a:cs typeface="Times New Roman" pitchFamily="18" charset="0"/>
            </a:endParaRPr>
          </a:p>
          <a:p>
            <a:pPr algn="just"/>
            <a:r>
              <a:rPr lang="vi-VN" sz="2200" b="1" dirty="0">
                <a:latin typeface="Times New Roman" pitchFamily="18" charset="0"/>
                <a:cs typeface="Times New Roman" pitchFamily="18" charset="0"/>
              </a:rPr>
              <a:t>Geumgang</a:t>
            </a:r>
            <a:r>
              <a:rPr lang="vi-VN" sz="2200" dirty="0">
                <a:latin typeface="Times New Roman" pitchFamily="18" charset="0"/>
                <a:cs typeface="Times New Roman" pitchFamily="18" charset="0"/>
              </a:rPr>
              <a:t> là tên một trong ba ngọn </a:t>
            </a:r>
            <a:r>
              <a:rPr lang="vi-VN" sz="2200" b="1" dirty="0">
                <a:latin typeface="Times New Roman" pitchFamily="18" charset="0"/>
                <a:cs typeface="Times New Roman" pitchFamily="18" charset="0"/>
              </a:rPr>
              <a:t>núi thiêng của Hàn Quốc</a:t>
            </a:r>
            <a:r>
              <a:rPr lang="vi-VN" sz="2200" dirty="0">
                <a:latin typeface="Times New Roman" pitchFamily="18" charset="0"/>
                <a:cs typeface="Times New Roman" pitchFamily="18" charset="0"/>
              </a:rPr>
              <a:t>, hai núi còn lại là Jiris và Halla. Trong tiếng Hàn, </a:t>
            </a:r>
            <a:r>
              <a:rPr lang="vi-VN" sz="2200" b="1" dirty="0">
                <a:latin typeface="Times New Roman" pitchFamily="18" charset="0"/>
                <a:cs typeface="Times New Roman" pitchFamily="18" charset="0"/>
              </a:rPr>
              <a:t>Geumgang</a:t>
            </a:r>
            <a:r>
              <a:rPr lang="vi-VN" sz="2200" dirty="0">
                <a:latin typeface="Times New Roman" pitchFamily="18" charset="0"/>
                <a:cs typeface="Times New Roman" pitchFamily="18" charset="0"/>
              </a:rPr>
              <a:t> có nghĩa là “</a:t>
            </a:r>
            <a:r>
              <a:rPr lang="vi-VN" sz="2200" i="1" dirty="0">
                <a:latin typeface="Times New Roman" pitchFamily="18" charset="0"/>
                <a:cs typeface="Times New Roman" pitchFamily="18" charset="0"/>
              </a:rPr>
              <a:t>núi kim cương</a:t>
            </a:r>
            <a:r>
              <a:rPr lang="vi-VN" sz="2200" dirty="0">
                <a:latin typeface="Times New Roman" pitchFamily="18" charset="0"/>
                <a:cs typeface="Times New Roman" pitchFamily="18" charset="0"/>
              </a:rPr>
              <a:t>”. Tại đây, du khách có thể chiêm ngưỡng những dòng chữ Hàn được khắc lên núi. Tập tục khắc tên mình lên ngọn núi này đã có từ thế kỷ 14, dưới thời Joseon.</a:t>
            </a:r>
            <a:endParaRPr lang="en-US" sz="2200" dirty="0">
              <a:latin typeface="Times New Roman" pitchFamily="18" charset="0"/>
              <a:cs typeface="Times New Roman" pitchFamily="18" charset="0"/>
            </a:endParaRPr>
          </a:p>
        </p:txBody>
      </p:sp>
      <p:pic>
        <p:nvPicPr>
          <p:cNvPr id="11" name="Picture 10" descr="Geumgang là tên một trong ba ngọn núi thiêng của Hàn Quốc"/>
          <p:cNvPicPr/>
          <p:nvPr/>
        </p:nvPicPr>
        <p:blipFill>
          <a:blip r:embed="rId6">
            <a:extLst>
              <a:ext uri="{28A0092B-C50C-407E-A947-70E740481C1C}">
                <a14:useLocalDpi xmlns:a14="http://schemas.microsoft.com/office/drawing/2010/main" val="0"/>
              </a:ext>
            </a:extLst>
          </a:blip>
          <a:srcRect/>
          <a:stretch>
            <a:fillRect/>
          </a:stretch>
        </p:blipFill>
        <p:spPr bwMode="auto">
          <a:xfrm>
            <a:off x="1828800" y="3429000"/>
            <a:ext cx="5715000" cy="2819400"/>
          </a:xfrm>
          <a:prstGeom prst="rect">
            <a:avLst/>
          </a:prstGeom>
          <a:noFill/>
          <a:ln>
            <a:noFill/>
          </a:ln>
        </p:spPr>
      </p:pic>
    </p:spTree>
    <p:extLst>
      <p:ext uri="{BB962C8B-B14F-4D97-AF65-F5344CB8AC3E}">
        <p14:creationId xmlns:p14="http://schemas.microsoft.com/office/powerpoint/2010/main" val="75012798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2" presetClass="entr" presetSubtype="4"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down)">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5" name="Rectangle 2"/>
          <p:cNvSpPr txBox="1">
            <a:spLocks noChangeArrowheads="1"/>
          </p:cNvSpPr>
          <p:nvPr/>
        </p:nvSpPr>
        <p:spPr bwMode="auto">
          <a:xfrm>
            <a:off x="304800" y="1371600"/>
            <a:ext cx="86106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200" b="1" dirty="0" smtClean="0">
                <a:solidFill>
                  <a:srgbClr val="996633"/>
                </a:solidFill>
                <a:latin typeface="Times New Roman" pitchFamily="18" charset="0"/>
                <a:cs typeface="Times New Roman" pitchFamily="18" charset="0"/>
              </a:rPr>
              <a:t>7.5</a:t>
            </a:r>
            <a:r>
              <a:rPr lang="vi-VN" sz="2200" b="1" dirty="0" smtClean="0">
                <a:solidFill>
                  <a:srgbClr val="996633"/>
                </a:solidFill>
                <a:latin typeface="Times New Roman" pitchFamily="18" charset="0"/>
                <a:cs typeface="Times New Roman" pitchFamily="18" charset="0"/>
              </a:rPr>
              <a:t>. </a:t>
            </a:r>
            <a:r>
              <a:rPr lang="en-US" sz="2200" b="1" dirty="0" err="1" smtClean="0">
                <a:solidFill>
                  <a:srgbClr val="996633"/>
                </a:solidFill>
                <a:latin typeface="Times New Roman" pitchFamily="18" charset="0"/>
                <a:cs typeface="Times New Roman" pitchFamily="18" charset="0"/>
              </a:rPr>
              <a:t>Hannok</a:t>
            </a:r>
            <a:endParaRPr lang="en-US" sz="2200" dirty="0">
              <a:solidFill>
                <a:srgbClr val="996633"/>
              </a:solidFill>
              <a:latin typeface="Times New Roman" pitchFamily="18" charset="0"/>
              <a:cs typeface="Times New Roman" pitchFamily="18" charset="0"/>
            </a:endParaRPr>
          </a:p>
          <a:p>
            <a:pPr algn="just"/>
            <a:r>
              <a:rPr lang="vi-VN" sz="2200" b="1" dirty="0">
                <a:latin typeface="Times New Roman" pitchFamily="18" charset="0"/>
                <a:cs typeface="Times New Roman" pitchFamily="18" charset="0"/>
              </a:rPr>
              <a:t>Hanok</a:t>
            </a:r>
            <a:r>
              <a:rPr lang="vi-VN" sz="2200" dirty="0">
                <a:latin typeface="Times New Roman" pitchFamily="18" charset="0"/>
                <a:cs typeface="Times New Roman" pitchFamily="18" charset="0"/>
              </a:rPr>
              <a:t> là cách người Hàn Quốc gọi những ngôi nhà theo kiểu truyền thống của họ. Những ngôi nhà này đã ra đời cách đây hơn 1.000 năm, để phân biệt chúng với loại nhà của người phương Tây. </a:t>
            </a:r>
            <a:r>
              <a:rPr lang="vi-VN" sz="2200" b="1" dirty="0">
                <a:latin typeface="Times New Roman" pitchFamily="18" charset="0"/>
                <a:cs typeface="Times New Roman" pitchFamily="18" charset="0"/>
              </a:rPr>
              <a:t>Hanok</a:t>
            </a:r>
            <a:r>
              <a:rPr lang="vi-VN" sz="2200" dirty="0">
                <a:latin typeface="Times New Roman" pitchFamily="18" charset="0"/>
                <a:cs typeface="Times New Roman" pitchFamily="18" charset="0"/>
              </a:rPr>
              <a:t> được xây dựng dựa trên những đạo lý của Khổng Tử với vật liệu truyền thống và là di sản văn hóa phi vật thể của đất nước.</a:t>
            </a:r>
            <a:endParaRPr lang="en-US" sz="2200" dirty="0">
              <a:latin typeface="Times New Roman" pitchFamily="18" charset="0"/>
              <a:cs typeface="Times New Roman" pitchFamily="18" charset="0"/>
            </a:endParaRPr>
          </a:p>
        </p:txBody>
      </p:sp>
      <p:pic>
        <p:nvPicPr>
          <p:cNvPr id="13" name="Picture 12"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2286000" y="3429000"/>
            <a:ext cx="4572000" cy="2895600"/>
          </a:xfrm>
          <a:prstGeom prst="rect">
            <a:avLst/>
          </a:prstGeom>
          <a:noFill/>
          <a:ln>
            <a:noFill/>
          </a:ln>
        </p:spPr>
      </p:pic>
    </p:spTree>
    <p:extLst>
      <p:ext uri="{BB962C8B-B14F-4D97-AF65-F5344CB8AC3E}">
        <p14:creationId xmlns:p14="http://schemas.microsoft.com/office/powerpoint/2010/main" val="153218449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21" presetClass="entr" presetSubtype="1"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heel(1)">
                                      <p:cBhvr>
                                        <p:cTn id="23"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5" name="Rectangle 2"/>
          <p:cNvSpPr txBox="1">
            <a:spLocks noChangeArrowheads="1"/>
          </p:cNvSpPr>
          <p:nvPr/>
        </p:nvSpPr>
        <p:spPr bwMode="auto">
          <a:xfrm>
            <a:off x="304800" y="1371600"/>
            <a:ext cx="86106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200" b="1" dirty="0" smtClean="0">
                <a:solidFill>
                  <a:srgbClr val="996633"/>
                </a:solidFill>
                <a:latin typeface="Times New Roman" pitchFamily="18" charset="0"/>
                <a:cs typeface="Times New Roman" pitchFamily="18" charset="0"/>
              </a:rPr>
              <a:t>7.6</a:t>
            </a:r>
            <a:r>
              <a:rPr lang="vi-VN" sz="2200" b="1" dirty="0" smtClean="0">
                <a:solidFill>
                  <a:srgbClr val="996633"/>
                </a:solidFill>
                <a:latin typeface="Times New Roman" pitchFamily="18" charset="0"/>
                <a:cs typeface="Times New Roman" pitchFamily="18" charset="0"/>
              </a:rPr>
              <a:t>. </a:t>
            </a:r>
            <a:r>
              <a:rPr lang="en-US" sz="2200" b="1" dirty="0" smtClean="0">
                <a:solidFill>
                  <a:srgbClr val="996633"/>
                </a:solidFill>
                <a:latin typeface="Times New Roman" pitchFamily="18" charset="0"/>
                <a:cs typeface="Times New Roman" pitchFamily="18" charset="0"/>
              </a:rPr>
              <a:t>Kim chi</a:t>
            </a:r>
            <a:endParaRPr lang="en-US" sz="2200" dirty="0">
              <a:solidFill>
                <a:srgbClr val="996633"/>
              </a:solidFill>
              <a:latin typeface="Times New Roman" pitchFamily="18" charset="0"/>
              <a:cs typeface="Times New Roman" pitchFamily="18" charset="0"/>
            </a:endParaRPr>
          </a:p>
          <a:p>
            <a:pPr algn="just"/>
            <a:r>
              <a:rPr lang="vi-VN" sz="2200" dirty="0" smtClean="0">
                <a:latin typeface="Times New Roman" pitchFamily="18" charset="0"/>
                <a:cs typeface="Times New Roman" pitchFamily="18" charset="0"/>
              </a:rPr>
              <a:t>Nhắc </a:t>
            </a:r>
            <a:r>
              <a:rPr lang="vi-VN" sz="2200" dirty="0">
                <a:latin typeface="Times New Roman" pitchFamily="18" charset="0"/>
                <a:cs typeface="Times New Roman" pitchFamily="18" charset="0"/>
              </a:rPr>
              <a:t>đến Hàn Quốc, không ai có thể quên </a:t>
            </a:r>
            <a:r>
              <a:rPr lang="vi-VN" sz="2200" b="1" dirty="0">
                <a:latin typeface="Times New Roman" pitchFamily="18" charset="0"/>
                <a:cs typeface="Times New Roman" pitchFamily="18" charset="0"/>
              </a:rPr>
              <a:t>kim chi</a:t>
            </a:r>
            <a:r>
              <a:rPr lang="vi-VN" sz="2200" dirty="0">
                <a:latin typeface="Times New Roman" pitchFamily="18" charset="0"/>
                <a:cs typeface="Times New Roman" pitchFamily="18" charset="0"/>
              </a:rPr>
              <a:t>, món rau củ muối cay đặc trưng. Hầu như không có ngôi nhà Hàn nào lại không có </a:t>
            </a:r>
            <a:r>
              <a:rPr lang="vi-VN" sz="2200" b="1" dirty="0">
                <a:latin typeface="Times New Roman" pitchFamily="18" charset="0"/>
                <a:cs typeface="Times New Roman" pitchFamily="18" charset="0"/>
                <a:hlinkClick r:id="rId6" tooltip="Kim chi"/>
              </a:rPr>
              <a:t>kim chi</a:t>
            </a:r>
            <a:r>
              <a:rPr lang="vi-VN" sz="2200" dirty="0">
                <a:latin typeface="Times New Roman" pitchFamily="18" charset="0"/>
                <a:cs typeface="Times New Roman" pitchFamily="18" charset="0"/>
              </a:rPr>
              <a:t> và tới nay các đầu bếp xứ sở này đã nghĩ ra hàng trăm loại </a:t>
            </a:r>
            <a:r>
              <a:rPr lang="vi-VN" sz="2200" b="1" dirty="0">
                <a:latin typeface="Times New Roman" pitchFamily="18" charset="0"/>
                <a:cs typeface="Times New Roman" pitchFamily="18" charset="0"/>
              </a:rPr>
              <a:t>kim chi</a:t>
            </a:r>
            <a:r>
              <a:rPr lang="vi-VN" sz="2200" dirty="0">
                <a:latin typeface="Times New Roman" pitchFamily="18" charset="0"/>
                <a:cs typeface="Times New Roman" pitchFamily="18" charset="0"/>
              </a:rPr>
              <a:t> khác nhau.</a:t>
            </a:r>
            <a:endParaRPr lang="en-US" sz="2200" dirty="0">
              <a:latin typeface="Times New Roman" pitchFamily="18" charset="0"/>
              <a:cs typeface="Times New Roman" pitchFamily="18" charset="0"/>
            </a:endParaRPr>
          </a:p>
        </p:txBody>
      </p:sp>
      <p:pic>
        <p:nvPicPr>
          <p:cNvPr id="11" name="Picture 10" descr="Kim chi là món ăn truyền thống của người Hàn Quốc"/>
          <p:cNvPicPr/>
          <p:nvPr/>
        </p:nvPicPr>
        <p:blipFill>
          <a:blip r:embed="rId7">
            <a:extLst>
              <a:ext uri="{28A0092B-C50C-407E-A947-70E740481C1C}">
                <a14:useLocalDpi xmlns:a14="http://schemas.microsoft.com/office/drawing/2010/main" val="0"/>
              </a:ext>
            </a:extLst>
          </a:blip>
          <a:srcRect/>
          <a:stretch>
            <a:fillRect/>
          </a:stretch>
        </p:blipFill>
        <p:spPr bwMode="auto">
          <a:xfrm>
            <a:off x="2514600" y="3105150"/>
            <a:ext cx="3886200" cy="3067050"/>
          </a:xfrm>
          <a:prstGeom prst="rect">
            <a:avLst/>
          </a:prstGeom>
          <a:noFill/>
          <a:ln>
            <a:noFill/>
          </a:ln>
        </p:spPr>
      </p:pic>
    </p:spTree>
    <p:extLst>
      <p:ext uri="{BB962C8B-B14F-4D97-AF65-F5344CB8AC3E}">
        <p14:creationId xmlns:p14="http://schemas.microsoft.com/office/powerpoint/2010/main" val="21972716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6" presetClass="entr" presetSubtype="1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circle(in)">
                                      <p:cBhvr>
                                        <p:cTn id="2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5" name="Rectangle 2"/>
          <p:cNvSpPr txBox="1">
            <a:spLocks noChangeArrowheads="1"/>
          </p:cNvSpPr>
          <p:nvPr/>
        </p:nvSpPr>
        <p:spPr bwMode="auto">
          <a:xfrm>
            <a:off x="304800" y="1371600"/>
            <a:ext cx="86106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200" b="1" dirty="0" smtClean="0">
                <a:solidFill>
                  <a:srgbClr val="996633"/>
                </a:solidFill>
                <a:latin typeface="Times New Roman" pitchFamily="18" charset="0"/>
                <a:cs typeface="Times New Roman" pitchFamily="18" charset="0"/>
              </a:rPr>
              <a:t>7.7</a:t>
            </a:r>
            <a:r>
              <a:rPr lang="vi-VN" sz="2200" b="1" dirty="0" smtClean="0">
                <a:solidFill>
                  <a:srgbClr val="996633"/>
                </a:solidFill>
                <a:latin typeface="Times New Roman" pitchFamily="18" charset="0"/>
                <a:cs typeface="Times New Roman" pitchFamily="18" charset="0"/>
              </a:rPr>
              <a:t>. </a:t>
            </a:r>
            <a:r>
              <a:rPr lang="en-US" sz="2200" b="1" dirty="0" err="1" smtClean="0">
                <a:solidFill>
                  <a:srgbClr val="996633"/>
                </a:solidFill>
                <a:latin typeface="Times New Roman" pitchFamily="18" charset="0"/>
                <a:cs typeface="Times New Roman" pitchFamily="18" charset="0"/>
              </a:rPr>
              <a:t>Bibimbap</a:t>
            </a:r>
            <a:endParaRPr lang="en-US" sz="2200" dirty="0">
              <a:solidFill>
                <a:srgbClr val="996633"/>
              </a:solidFill>
              <a:latin typeface="Times New Roman" pitchFamily="18" charset="0"/>
              <a:cs typeface="Times New Roman" pitchFamily="18" charset="0"/>
            </a:endParaRPr>
          </a:p>
          <a:p>
            <a:pPr algn="just"/>
            <a:r>
              <a:rPr lang="vi-VN" sz="2200" dirty="0">
                <a:latin typeface="Times New Roman" pitchFamily="18" charset="0"/>
                <a:cs typeface="Times New Roman" pitchFamily="18" charset="0"/>
              </a:rPr>
              <a:t>Trong tiếng Hàn, “</a:t>
            </a:r>
            <a:r>
              <a:rPr lang="vi-VN" sz="2200" i="1" dirty="0">
                <a:latin typeface="Times New Roman" pitchFamily="18" charset="0"/>
                <a:cs typeface="Times New Roman" pitchFamily="18" charset="0"/>
              </a:rPr>
              <a:t>bibim</a:t>
            </a:r>
            <a:r>
              <a:rPr lang="vi-VN" sz="2200" dirty="0">
                <a:latin typeface="Times New Roman" pitchFamily="18" charset="0"/>
                <a:cs typeface="Times New Roman" pitchFamily="18" charset="0"/>
              </a:rPr>
              <a:t>” có nghĩa là sự pha trộn còn “</a:t>
            </a:r>
            <a:r>
              <a:rPr lang="vi-VN" sz="2200" i="1" dirty="0">
                <a:latin typeface="Times New Roman" pitchFamily="18" charset="0"/>
                <a:cs typeface="Times New Roman" pitchFamily="18" charset="0"/>
              </a:rPr>
              <a:t>bap</a:t>
            </a:r>
            <a:r>
              <a:rPr lang="vi-VN" sz="2200" dirty="0">
                <a:latin typeface="Times New Roman" pitchFamily="18" charset="0"/>
                <a:cs typeface="Times New Roman" pitchFamily="18" charset="0"/>
              </a:rPr>
              <a:t>” là cơm. </a:t>
            </a:r>
            <a:r>
              <a:rPr lang="vi-VN" sz="2200" b="1" dirty="0">
                <a:latin typeface="Times New Roman" pitchFamily="18" charset="0"/>
                <a:cs typeface="Times New Roman" pitchFamily="18" charset="0"/>
              </a:rPr>
              <a:t>Bibimbap</a:t>
            </a:r>
            <a:r>
              <a:rPr lang="vi-VN" sz="2200" dirty="0">
                <a:latin typeface="Times New Roman" pitchFamily="18" charset="0"/>
                <a:cs typeface="Times New Roman" pitchFamily="18" charset="0"/>
              </a:rPr>
              <a:t> chính là món cơm trộn đặc trưng của đất nước này. Từ một món ăn được làm cho những người nông dân ra đồng, </a:t>
            </a:r>
            <a:r>
              <a:rPr lang="vi-VN" sz="2200" b="1" dirty="0">
                <a:latin typeface="Times New Roman" pitchFamily="18" charset="0"/>
                <a:cs typeface="Times New Roman" pitchFamily="18" charset="0"/>
              </a:rPr>
              <a:t>bibimbap</a:t>
            </a:r>
            <a:r>
              <a:rPr lang="vi-VN" sz="2200" dirty="0">
                <a:latin typeface="Times New Roman" pitchFamily="18" charset="0"/>
                <a:cs typeface="Times New Roman" pitchFamily="18" charset="0"/>
              </a:rPr>
              <a:t> đã trở thành đặc sản trong mọi nhà hàng của Hàn trên khắp thế giới.</a:t>
            </a:r>
            <a:endParaRPr lang="en-US" sz="2200" dirty="0">
              <a:latin typeface="Times New Roman" pitchFamily="18" charset="0"/>
              <a:cs typeface="Times New Roman" pitchFamily="18" charset="0"/>
            </a:endParaRPr>
          </a:p>
        </p:txBody>
      </p:sp>
      <p:pic>
        <p:nvPicPr>
          <p:cNvPr id="13" name="Picture 12" descr="Bibimbap chính là món cơm trộn đặc trưng của đất nước này"/>
          <p:cNvPicPr/>
          <p:nvPr/>
        </p:nvPicPr>
        <p:blipFill>
          <a:blip r:embed="rId6">
            <a:extLst>
              <a:ext uri="{28A0092B-C50C-407E-A947-70E740481C1C}">
                <a14:useLocalDpi xmlns:a14="http://schemas.microsoft.com/office/drawing/2010/main" val="0"/>
              </a:ext>
            </a:extLst>
          </a:blip>
          <a:srcRect/>
          <a:stretch>
            <a:fillRect/>
          </a:stretch>
        </p:blipFill>
        <p:spPr bwMode="auto">
          <a:xfrm>
            <a:off x="2286000" y="3276600"/>
            <a:ext cx="4191000" cy="2819400"/>
          </a:xfrm>
          <a:prstGeom prst="rect">
            <a:avLst/>
          </a:prstGeom>
          <a:noFill/>
          <a:ln>
            <a:noFill/>
          </a:ln>
        </p:spPr>
      </p:pic>
    </p:spTree>
    <p:extLst>
      <p:ext uri="{BB962C8B-B14F-4D97-AF65-F5344CB8AC3E}">
        <p14:creationId xmlns:p14="http://schemas.microsoft.com/office/powerpoint/2010/main" val="26572820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42"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5" name="Rectangle 2"/>
          <p:cNvSpPr txBox="1">
            <a:spLocks noChangeArrowheads="1"/>
          </p:cNvSpPr>
          <p:nvPr/>
        </p:nvSpPr>
        <p:spPr bwMode="auto">
          <a:xfrm>
            <a:off x="304800" y="1371600"/>
            <a:ext cx="861060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200" b="1" dirty="0" smtClean="0">
                <a:solidFill>
                  <a:srgbClr val="996633"/>
                </a:solidFill>
                <a:latin typeface="Times New Roman" pitchFamily="18" charset="0"/>
                <a:cs typeface="Times New Roman" pitchFamily="18" charset="0"/>
              </a:rPr>
              <a:t>7.8</a:t>
            </a:r>
            <a:r>
              <a:rPr lang="vi-VN" sz="2200" b="1" dirty="0" smtClean="0">
                <a:solidFill>
                  <a:srgbClr val="996633"/>
                </a:solidFill>
                <a:latin typeface="Times New Roman" pitchFamily="18" charset="0"/>
                <a:cs typeface="Times New Roman" pitchFamily="18" charset="0"/>
              </a:rPr>
              <a:t>. </a:t>
            </a:r>
            <a:r>
              <a:rPr lang="en-US" sz="2200" b="1" dirty="0" err="1" smtClean="0">
                <a:solidFill>
                  <a:srgbClr val="996633"/>
                </a:solidFill>
                <a:latin typeface="Times New Roman" pitchFamily="18" charset="0"/>
                <a:cs typeface="Times New Roman" pitchFamily="18" charset="0"/>
              </a:rPr>
              <a:t>Bulgogi</a:t>
            </a:r>
            <a:endParaRPr lang="en-US" sz="2200" dirty="0">
              <a:solidFill>
                <a:srgbClr val="996633"/>
              </a:solidFill>
              <a:latin typeface="Times New Roman" pitchFamily="18" charset="0"/>
              <a:cs typeface="Times New Roman" pitchFamily="18" charset="0"/>
            </a:endParaRPr>
          </a:p>
          <a:p>
            <a:pPr algn="just"/>
            <a:r>
              <a:rPr lang="vi-VN" sz="2200" b="1" dirty="0">
                <a:latin typeface="Times New Roman" pitchFamily="18" charset="0"/>
                <a:cs typeface="Times New Roman" pitchFamily="18" charset="0"/>
              </a:rPr>
              <a:t>Bulgogi</a:t>
            </a:r>
            <a:r>
              <a:rPr lang="vi-VN" sz="2200" dirty="0">
                <a:latin typeface="Times New Roman" pitchFamily="18" charset="0"/>
                <a:cs typeface="Times New Roman" pitchFamily="18" charset="0"/>
              </a:rPr>
              <a:t> làm từ những miếng thịt bò và lợn thái mỏng, tẩm ướp với xì dầu, tương, hành, tỏi, muối, tiêu và đường, nướng cháy trên lò, là một trong những niềm tự hào của </a:t>
            </a:r>
            <a:r>
              <a:rPr lang="vi-VN" sz="2200" dirty="0">
                <a:latin typeface="Times New Roman" pitchFamily="18" charset="0"/>
                <a:cs typeface="Times New Roman" pitchFamily="18" charset="0"/>
                <a:hlinkClick r:id="rId6" tooltip="ẩm thực Hàn Quốc"/>
              </a:rPr>
              <a:t>ẩm thực Hàn Quốc</a:t>
            </a:r>
            <a:r>
              <a:rPr lang="vi-VN" sz="2200" dirty="0">
                <a:latin typeface="Times New Roman" pitchFamily="18" charset="0"/>
                <a:cs typeface="Times New Roman" pitchFamily="18" charset="0"/>
              </a:rPr>
              <a:t> .</a:t>
            </a:r>
            <a:endParaRPr lang="en-US" sz="2200" dirty="0">
              <a:latin typeface="Times New Roman" pitchFamily="18" charset="0"/>
              <a:cs typeface="Times New Roman" pitchFamily="18" charset="0"/>
            </a:endParaRPr>
          </a:p>
        </p:txBody>
      </p:sp>
      <p:pic>
        <p:nvPicPr>
          <p:cNvPr id="11" name="Picture 10" descr="Bulgogi là món ăn đặc trưng văn hóa Hàn Quốc"/>
          <p:cNvPicPr/>
          <p:nvPr/>
        </p:nvPicPr>
        <p:blipFill>
          <a:blip r:embed="rId7">
            <a:extLst>
              <a:ext uri="{28A0092B-C50C-407E-A947-70E740481C1C}">
                <a14:useLocalDpi xmlns:a14="http://schemas.microsoft.com/office/drawing/2010/main" val="0"/>
              </a:ext>
            </a:extLst>
          </a:blip>
          <a:srcRect/>
          <a:stretch>
            <a:fillRect/>
          </a:stretch>
        </p:blipFill>
        <p:spPr bwMode="auto">
          <a:xfrm>
            <a:off x="2286000" y="3048000"/>
            <a:ext cx="4572000" cy="3048000"/>
          </a:xfrm>
          <a:prstGeom prst="rect">
            <a:avLst/>
          </a:prstGeom>
          <a:noFill/>
          <a:ln>
            <a:noFill/>
          </a:ln>
        </p:spPr>
      </p:pic>
    </p:spTree>
    <p:extLst>
      <p:ext uri="{BB962C8B-B14F-4D97-AF65-F5344CB8AC3E}">
        <p14:creationId xmlns:p14="http://schemas.microsoft.com/office/powerpoint/2010/main" val="392629617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16" presetClass="entr" presetSubtype="21"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smtClean="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5" name="Rectangle 2"/>
          <p:cNvSpPr txBox="1">
            <a:spLocks noChangeArrowheads="1"/>
          </p:cNvSpPr>
          <p:nvPr/>
        </p:nvSpPr>
        <p:spPr bwMode="auto">
          <a:xfrm>
            <a:off x="304800" y="1371600"/>
            <a:ext cx="861060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200" b="1" dirty="0" smtClean="0">
                <a:solidFill>
                  <a:srgbClr val="996633"/>
                </a:solidFill>
                <a:latin typeface="Times New Roman" pitchFamily="18" charset="0"/>
                <a:cs typeface="Times New Roman" pitchFamily="18" charset="0"/>
              </a:rPr>
              <a:t>7.9</a:t>
            </a:r>
            <a:r>
              <a:rPr lang="vi-VN" sz="2200" b="1" dirty="0" smtClean="0">
                <a:solidFill>
                  <a:srgbClr val="996633"/>
                </a:solidFill>
                <a:latin typeface="Times New Roman" pitchFamily="18" charset="0"/>
                <a:cs typeface="Times New Roman" pitchFamily="18" charset="0"/>
              </a:rPr>
              <a:t>. </a:t>
            </a:r>
            <a:r>
              <a:rPr lang="en-US" sz="2200" b="1" dirty="0" err="1" smtClean="0">
                <a:solidFill>
                  <a:srgbClr val="996633"/>
                </a:solidFill>
                <a:latin typeface="Times New Roman" pitchFamily="18" charset="0"/>
                <a:cs typeface="Times New Roman" pitchFamily="18" charset="0"/>
              </a:rPr>
              <a:t>Nhân</a:t>
            </a:r>
            <a:r>
              <a:rPr lang="en-US" sz="2200" b="1" dirty="0" smtClean="0">
                <a:solidFill>
                  <a:srgbClr val="996633"/>
                </a:solidFill>
                <a:latin typeface="Times New Roman" pitchFamily="18" charset="0"/>
                <a:cs typeface="Times New Roman" pitchFamily="18" charset="0"/>
              </a:rPr>
              <a:t> </a:t>
            </a:r>
            <a:r>
              <a:rPr lang="en-US" sz="2200" b="1" dirty="0" err="1" smtClean="0">
                <a:solidFill>
                  <a:srgbClr val="996633"/>
                </a:solidFill>
                <a:latin typeface="Times New Roman" pitchFamily="18" charset="0"/>
                <a:cs typeface="Times New Roman" pitchFamily="18" charset="0"/>
              </a:rPr>
              <a:t>sâm</a:t>
            </a:r>
            <a:endParaRPr lang="en-US" sz="2200" dirty="0">
              <a:solidFill>
                <a:srgbClr val="996633"/>
              </a:solidFill>
              <a:latin typeface="Times New Roman" pitchFamily="18" charset="0"/>
              <a:cs typeface="Times New Roman" pitchFamily="18" charset="0"/>
            </a:endParaRPr>
          </a:p>
          <a:p>
            <a:pPr algn="just"/>
            <a:r>
              <a:rPr lang="vi-VN" sz="2200" b="1" dirty="0">
                <a:latin typeface="Times New Roman" pitchFamily="18" charset="0"/>
                <a:cs typeface="Times New Roman" pitchFamily="18" charset="0"/>
              </a:rPr>
              <a:t>Nhân sâm Hàn Quốc</a:t>
            </a:r>
            <a:r>
              <a:rPr lang="vi-VN" sz="2200" dirty="0">
                <a:latin typeface="Times New Roman" pitchFamily="18" charset="0"/>
                <a:cs typeface="Times New Roman" pitchFamily="18" charset="0"/>
              </a:rPr>
              <a:t> mọc trên những dãy núi cao của đất nước và từ năm 50 của thế kỷ trước đã được nghiên cứu làm những vị thuốc bán ra khắp thế giới. Từ xa xưa, người Việt đã rất quen với sâm Cao Ly, chính là tên gọi khác của Hàn Quốc.</a:t>
            </a:r>
            <a:endParaRPr lang="en-US" sz="2200" dirty="0">
              <a:latin typeface="Times New Roman" pitchFamily="18" charset="0"/>
              <a:cs typeface="Times New Roman" pitchFamily="18" charset="0"/>
            </a:endParaRPr>
          </a:p>
        </p:txBody>
      </p:sp>
      <p:pic>
        <p:nvPicPr>
          <p:cNvPr id="13" name="Picture 12" descr="Nhân sâm là loại thảo dược nổi tiếng ở Hàn Quốc"/>
          <p:cNvPicPr/>
          <p:nvPr/>
        </p:nvPicPr>
        <p:blipFill>
          <a:blip r:embed="rId6">
            <a:extLst>
              <a:ext uri="{28A0092B-C50C-407E-A947-70E740481C1C}">
                <a14:useLocalDpi xmlns:a14="http://schemas.microsoft.com/office/drawing/2010/main" val="0"/>
              </a:ext>
            </a:extLst>
          </a:blip>
          <a:srcRect/>
          <a:stretch>
            <a:fillRect/>
          </a:stretch>
        </p:blipFill>
        <p:spPr bwMode="auto">
          <a:xfrm>
            <a:off x="2438400" y="3190875"/>
            <a:ext cx="4343400" cy="3057525"/>
          </a:xfrm>
          <a:prstGeom prst="rect">
            <a:avLst/>
          </a:prstGeom>
          <a:noFill/>
          <a:ln>
            <a:noFill/>
          </a:ln>
        </p:spPr>
      </p:pic>
    </p:spTree>
    <p:extLst>
      <p:ext uri="{BB962C8B-B14F-4D97-AF65-F5344CB8AC3E}">
        <p14:creationId xmlns:p14="http://schemas.microsoft.com/office/powerpoint/2010/main" val="327280693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10" presetClass="entr" presetSubtype="0"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12325" name="Picture 5" descr="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V="1">
            <a:off x="838200" y="6362700"/>
            <a:ext cx="8213751" cy="79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2326" name="Text Box 6" descr="Narrow horizontal"/>
          <p:cNvSpPr txBox="1">
            <a:spLocks noChangeArrowheads="1"/>
          </p:cNvSpPr>
          <p:nvPr/>
        </p:nvSpPr>
        <p:spPr bwMode="auto">
          <a:xfrm>
            <a:off x="838200" y="6448425"/>
            <a:ext cx="4448176" cy="246221"/>
          </a:xfrm>
          <a:prstGeom prst="rect">
            <a:avLst/>
          </a:prstGeom>
          <a:pattFill prst="narHorz">
            <a:fgClr>
              <a:srgbClr val="CC9900">
                <a:alpha val="65097"/>
              </a:srgbClr>
            </a:fgClr>
            <a:bgClr>
              <a:schemeClr val="bg1">
                <a:alpha val="65097"/>
              </a:schemeClr>
            </a:bgClr>
          </a:patt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n-US" altLang="en-US" sz="1000" b="1" i="1" dirty="0">
                <a:solidFill>
                  <a:srgbClr val="6600FF"/>
                </a:solidFill>
                <a:latin typeface="Times New Roman" pitchFamily="18" charset="0"/>
                <a:cs typeface="Times New Roman" pitchFamily="18" charset="0"/>
              </a:rPr>
              <a:t>CHUYÊN ĐỀ NGOẠI KHÓA: ĐẤT NƯỚC VÀ CON NGƯỜI HÀN QUỐC</a:t>
            </a:r>
            <a:endParaRPr lang="en-US" altLang="en-US" sz="1000" b="1" i="1" dirty="0">
              <a:solidFill>
                <a:srgbClr val="6600FF"/>
              </a:solidFill>
              <a:latin typeface="Times New Roman" pitchFamily="18" charset="0"/>
              <a:cs typeface="Times New Roman"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 y="6013826"/>
            <a:ext cx="814362" cy="75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0" descr="http://world.kbs.co.kr/images/korea/img_korea_08.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1828800" cy="1241847"/>
          </a:xfrm>
          <a:prstGeom prst="rect">
            <a:avLst/>
          </a:prstGeom>
          <a:noFill/>
          <a:ln w="19050">
            <a:solidFill>
              <a:schemeClr val="tx1"/>
            </a:solidFill>
          </a:ln>
          <a:extLst>
            <a:ext uri="{909E8E84-426E-40DD-AFC4-6F175D3DCCD1}">
              <a14:hiddenFill xmlns:a14="http://schemas.microsoft.com/office/drawing/2010/main">
                <a:solidFill>
                  <a:srgbClr val="FFFFFF"/>
                </a:solidFill>
              </a14:hiddenFill>
            </a:ext>
          </a:extLst>
        </p:spPr>
      </p:pic>
      <p:pic>
        <p:nvPicPr>
          <p:cNvPr id="10" name="Picture 9" descr="Hanok là những ngôi nhà theo kiểu truyền thống của họ"/>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
            <a:ext cx="7315200" cy="1241847"/>
          </a:xfrm>
          <a:prstGeom prst="rect">
            <a:avLst/>
          </a:prstGeom>
          <a:noFill/>
          <a:ln>
            <a:noFill/>
          </a:ln>
        </p:spPr>
      </p:pic>
      <p:sp>
        <p:nvSpPr>
          <p:cNvPr id="12" name="Rectangle 2"/>
          <p:cNvSpPr>
            <a:spLocks noGrp="1" noChangeArrowheads="1"/>
          </p:cNvSpPr>
          <p:nvPr>
            <p:ph type="title"/>
          </p:nvPr>
        </p:nvSpPr>
        <p:spPr>
          <a:xfrm>
            <a:off x="3062288" y="372792"/>
            <a:ext cx="6081712" cy="609600"/>
          </a:xfrm>
        </p:spPr>
        <p:txBody>
          <a:bodyPr/>
          <a:lstStyle/>
          <a:p>
            <a:pPr algn="l" eaLnBrk="1" hangingPunct="1"/>
            <a:r>
              <a:rPr lang="en-US" altLang="en-US" sz="3200" b="1" dirty="0">
                <a:solidFill>
                  <a:srgbClr val="0000FF"/>
                </a:solidFill>
                <a:latin typeface="Times New Roman" pitchFamily="18" charset="0"/>
                <a:cs typeface="Times New Roman" pitchFamily="18" charset="0"/>
              </a:rPr>
              <a:t>ĐẤT NƯỚC VÀ CON NGƯỜI </a:t>
            </a:r>
            <a:br>
              <a:rPr lang="en-US" altLang="en-US" sz="3200" b="1" dirty="0">
                <a:solidFill>
                  <a:srgbClr val="0000FF"/>
                </a:solidFill>
                <a:latin typeface="Times New Roman" pitchFamily="18" charset="0"/>
                <a:cs typeface="Times New Roman" pitchFamily="18" charset="0"/>
              </a:rPr>
            </a:br>
            <a:r>
              <a:rPr lang="en-US" altLang="en-US" sz="3200" b="1" dirty="0">
                <a:solidFill>
                  <a:srgbClr val="0000FF"/>
                </a:solidFill>
                <a:latin typeface="Times New Roman" pitchFamily="18" charset="0"/>
                <a:cs typeface="Times New Roman" pitchFamily="18" charset="0"/>
              </a:rPr>
              <a:t>                                   HÀN QUỐC</a:t>
            </a:r>
            <a:endParaRPr lang="vi-VN" altLang="en-US" sz="3200" b="1" u="sng" dirty="0" smtClean="0">
              <a:solidFill>
                <a:srgbClr val="0000FF"/>
              </a:solidFill>
            </a:endParaRPr>
          </a:p>
        </p:txBody>
      </p:sp>
      <p:sp>
        <p:nvSpPr>
          <p:cNvPr id="15" name="Rectangle 2"/>
          <p:cNvSpPr txBox="1">
            <a:spLocks noChangeArrowheads="1"/>
          </p:cNvSpPr>
          <p:nvPr/>
        </p:nvSpPr>
        <p:spPr bwMode="auto">
          <a:xfrm>
            <a:off x="304800" y="1371600"/>
            <a:ext cx="8610600" cy="167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a:lstStyle>
          <a:p>
            <a:pPr algn="just"/>
            <a:r>
              <a:rPr lang="en-US" sz="2200" b="1" dirty="0" smtClean="0">
                <a:solidFill>
                  <a:srgbClr val="996633"/>
                </a:solidFill>
                <a:latin typeface="Times New Roman" pitchFamily="18" charset="0"/>
                <a:cs typeface="Times New Roman" pitchFamily="18" charset="0"/>
              </a:rPr>
              <a:t>7.10</a:t>
            </a:r>
            <a:r>
              <a:rPr lang="vi-VN" sz="2200" b="1" dirty="0" smtClean="0">
                <a:solidFill>
                  <a:srgbClr val="996633"/>
                </a:solidFill>
                <a:latin typeface="Times New Roman" pitchFamily="18" charset="0"/>
                <a:cs typeface="Times New Roman" pitchFamily="18" charset="0"/>
              </a:rPr>
              <a:t>. </a:t>
            </a:r>
            <a:r>
              <a:rPr lang="en-US" sz="2200" b="1" dirty="0" err="1" smtClean="0">
                <a:solidFill>
                  <a:srgbClr val="996633"/>
                </a:solidFill>
                <a:latin typeface="Times New Roman" pitchFamily="18" charset="0"/>
                <a:cs typeface="Times New Roman" pitchFamily="18" charset="0"/>
              </a:rPr>
              <a:t>Pansori</a:t>
            </a:r>
            <a:endParaRPr lang="en-US" sz="2200" dirty="0">
              <a:solidFill>
                <a:srgbClr val="996633"/>
              </a:solidFill>
              <a:latin typeface="Times New Roman" pitchFamily="18" charset="0"/>
              <a:cs typeface="Times New Roman" pitchFamily="18" charset="0"/>
            </a:endParaRPr>
          </a:p>
          <a:p>
            <a:pPr algn="just"/>
            <a:r>
              <a:rPr lang="vi-VN" sz="2200" b="1" dirty="0">
                <a:latin typeface="Times New Roman" pitchFamily="18" charset="0"/>
                <a:cs typeface="Times New Roman" pitchFamily="18" charset="0"/>
              </a:rPr>
              <a:t>Pansori</a:t>
            </a:r>
            <a:r>
              <a:rPr lang="vi-VN" sz="2200" dirty="0">
                <a:latin typeface="Times New Roman" pitchFamily="18" charset="0"/>
                <a:cs typeface="Times New Roman" pitchFamily="18" charset="0"/>
              </a:rPr>
              <a:t> là các </a:t>
            </a:r>
            <a:r>
              <a:rPr lang="vi-VN" sz="2200" b="1" dirty="0">
                <a:latin typeface="Times New Roman" pitchFamily="18" charset="0"/>
                <a:cs typeface="Times New Roman" pitchFamily="18" charset="0"/>
              </a:rPr>
              <a:t>bài hát truyền thống của Hàn Quốc</a:t>
            </a:r>
            <a:r>
              <a:rPr lang="vi-VN" sz="2200" dirty="0">
                <a:latin typeface="Times New Roman" pitchFamily="18" charset="0"/>
                <a:cs typeface="Times New Roman" pitchFamily="18" charset="0"/>
              </a:rPr>
              <a:t> xa xưa, được hát bởi các nghệ sĩ chuyên nghiệp, để truyền tải thông điệp qua các câu chuyện, hòa cùng tiếng trống gosu.</a:t>
            </a:r>
            <a:endParaRPr lang="en-US" sz="2200" dirty="0">
              <a:latin typeface="Times New Roman" pitchFamily="18" charset="0"/>
              <a:cs typeface="Times New Roman" pitchFamily="18" charset="0"/>
            </a:endParaRPr>
          </a:p>
        </p:txBody>
      </p:sp>
      <p:pic>
        <p:nvPicPr>
          <p:cNvPr id="11" name="Picture 10" descr="Pansori là các bài hát truyền thống của Hàn Quốc xa xưa"/>
          <p:cNvPicPr/>
          <p:nvPr/>
        </p:nvPicPr>
        <p:blipFill>
          <a:blip r:embed="rId6">
            <a:extLst>
              <a:ext uri="{28A0092B-C50C-407E-A947-70E740481C1C}">
                <a14:useLocalDpi xmlns:a14="http://schemas.microsoft.com/office/drawing/2010/main" val="0"/>
              </a:ext>
            </a:extLst>
          </a:blip>
          <a:srcRect/>
          <a:stretch>
            <a:fillRect/>
          </a:stretch>
        </p:blipFill>
        <p:spPr bwMode="auto">
          <a:xfrm>
            <a:off x="1828800" y="3162300"/>
            <a:ext cx="5943600" cy="2857500"/>
          </a:xfrm>
          <a:prstGeom prst="rect">
            <a:avLst/>
          </a:prstGeom>
          <a:noFill/>
          <a:ln>
            <a:noFill/>
          </a:ln>
        </p:spPr>
      </p:pic>
    </p:spTree>
    <p:extLst>
      <p:ext uri="{BB962C8B-B14F-4D97-AF65-F5344CB8AC3E}">
        <p14:creationId xmlns:p14="http://schemas.microsoft.com/office/powerpoint/2010/main" val="6988974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312325"/>
                                        </p:tgtEl>
                                        <p:attrNameLst>
                                          <p:attrName>style.visibility</p:attrName>
                                        </p:attrNameLst>
                                      </p:cBhvr>
                                      <p:to>
                                        <p:strVal val="visible"/>
                                      </p:to>
                                    </p:set>
                                    <p:anim calcmode="lin" valueType="num">
                                      <p:cBhvr additive="base">
                                        <p:cTn id="7" dur="300" fill="hold"/>
                                        <p:tgtEl>
                                          <p:spTgt spid="312325"/>
                                        </p:tgtEl>
                                        <p:attrNameLst>
                                          <p:attrName>ppt_x</p:attrName>
                                        </p:attrNameLst>
                                      </p:cBhvr>
                                      <p:tavLst>
                                        <p:tav tm="0">
                                          <p:val>
                                            <p:strVal val="1+#ppt_w/2"/>
                                          </p:val>
                                        </p:tav>
                                        <p:tav tm="100000">
                                          <p:val>
                                            <p:strVal val="#ppt_x"/>
                                          </p:val>
                                        </p:tav>
                                      </p:tavLst>
                                    </p:anim>
                                    <p:anim calcmode="lin" valueType="num">
                                      <p:cBhvr additive="base">
                                        <p:cTn id="8" dur="300" fill="hold"/>
                                        <p:tgtEl>
                                          <p:spTgt spid="3123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300"/>
                            </p:stCondLst>
                            <p:childTnLst>
                              <p:par>
                                <p:cTn id="10" presetID="1" presetClass="entr" presetSubtype="0" fill="hold" grpId="0" nodeType="afterEffect">
                                  <p:stCondLst>
                                    <p:cond delay="0"/>
                                  </p:stCondLst>
                                  <p:childTnLst>
                                    <p:set>
                                      <p:cBhvr>
                                        <p:cTn id="11" dur="1" fill="hold">
                                          <p:stCondLst>
                                            <p:cond delay="0"/>
                                          </p:stCondLst>
                                        </p:cTn>
                                        <p:tgtEl>
                                          <p:spTgt spid="312326"/>
                                        </p:tgtEl>
                                        <p:attrNameLst>
                                          <p:attrName>style.visibility</p:attrName>
                                        </p:attrNameLst>
                                      </p:cBhvr>
                                      <p:to>
                                        <p:strVal val="visible"/>
                                      </p:to>
                                    </p:set>
                                  </p:childTnLst>
                                </p:cTn>
                              </p:par>
                              <p:par>
                                <p:cTn id="12" presetID="16" presetClass="entr" presetSubtype="21"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par>
                                <p:cTn id="15" presetID="16" presetClass="entr" presetSubtype="21"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par>
                                <p:cTn id="21" presetID="6" presetClass="entr" presetSubtype="1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circle(in)">
                                      <p:cBhvr>
                                        <p:cTn id="2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6" grpId="0" animBg="1"/>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quot;/&gt;&lt;property id=&quot;20307&quot; value=&quot;270&quot;/&gt;&lt;/object&gt;&lt;object type=&quot;3&quot; unique_id=&quot;10006&quot;&gt;&lt;property id=&quot;20148&quot; value=&quot;5&quot;/&gt;&lt;property id=&quot;20300&quot; value=&quot;Slide 3 - &amp;quot;I. CÔNG TÁC CHÍNH TRỊ, TƯ TƯỞNG&amp;quot;&quot;/&gt;&lt;property id=&quot;20307&quot; value=&quot;321&quot;/&gt;&lt;/object&gt;&lt;object type=&quot;3&quot; unique_id=&quot;10012&quot;&gt;&lt;property id=&quot;20148&quot; value=&quot;5&quot;/&gt;&lt;property id=&quot;20300&quot; value=&quot;Slide 14&quot;/&gt;&lt;property id=&quot;20307&quot; value=&quot;338&quot;/&gt;&lt;/object&gt;&lt;object type=&quot;3&quot; unique_id=&quot;10013&quot;&gt;&lt;property id=&quot;20148&quot; value=&quot;5&quot;/&gt;&lt;property id=&quot;20300&quot; value=&quot;Slide 24&quot;/&gt;&lt;property id=&quot;20307&quot; value=&quot;308&quot;/&gt;&lt;/object&gt;&lt;object type=&quot;3&quot; unique_id=&quot;10014&quot;&gt;&lt;property id=&quot;20148&quot; value=&quot;5&quot;/&gt;&lt;property id=&quot;20300&quot; value=&quot;Slide 2&quot;/&gt;&lt;property id=&quot;20307&quot; value=&quot;361&quot;/&gt;&lt;/object&gt;&lt;object type=&quot;3&quot; unique_id=&quot;10015&quot;&gt;&lt;property id=&quot;20148&quot; value=&quot;5&quot;/&gt;&lt;property id=&quot;20300&quot; value=&quot;Slide 4 - &amp;quot;II. ĐÁNH GIÁ TÌNH HÌNH HOẠT ĐỘNG THÁNG 9-10/2010&amp;quot;&quot;/&gt;&lt;property id=&quot;20307&quot; value=&quot;341&quot;/&gt;&lt;/object&gt;&lt;object type=&quot;3&quot; unique_id=&quot;10016&quot;&gt;&lt;property id=&quot;20148&quot; value=&quot;5&quot;/&gt;&lt;property id=&quot;20300&quot; value=&quot;Slide 5 - &amp;quot;II. ĐÁNH GIÁ TÌNH HÌNH HOẠT ĐỘNG THÁNG 9-10/2010&amp;quot;&quot;/&gt;&lt;property id=&quot;20307&quot; value=&quot;363&quot;/&gt;&lt;/object&gt;&lt;object type=&quot;3&quot; unique_id=&quot;10017&quot;&gt;&lt;property id=&quot;20148&quot; value=&quot;5&quot;/&gt;&lt;property id=&quot;20300&quot; value=&quot;Slide 6 - &amp;quot;II. ĐÁNH GIÁ TÌNH HÌNH HOẠT ĐỘNG THÁNG 9-10/2010&amp;quot;&quot;/&gt;&lt;property id=&quot;20307&quot; value=&quot;365&quot;/&gt;&lt;/object&gt;&lt;object type=&quot;3&quot; unique_id=&quot;10018&quot;&gt;&lt;property id=&quot;20148&quot; value=&quot;5&quot;/&gt;&lt;property id=&quot;20300&quot; value=&quot;Slide 7 - &amp;quot;II. ĐÁNH GIÁ TÌNH HÌNH HOẠT ĐỘNG THÁNG 9-10/2010&amp;quot;&quot;/&gt;&lt;property id=&quot;20307&quot; value=&quot;366&quot;/&gt;&lt;/object&gt;&lt;object type=&quot;3&quot; unique_id=&quot;10019&quot;&gt;&lt;property id=&quot;20148&quot; value=&quot;5&quot;/&gt;&lt;property id=&quot;20300&quot; value=&quot;Slide 8 - &amp;quot;II. ĐÁNH GIÁ TÌNH HÌNH HOẠT ĐỘNG THÁNG 9-10/2010&amp;quot;&quot;/&gt;&lt;property id=&quot;20307&quot; value=&quot;367&quot;/&gt;&lt;/object&gt;&lt;object type=&quot;3&quot; unique_id=&quot;10020&quot;&gt;&lt;property id=&quot;20148&quot; value=&quot;5&quot;/&gt;&lt;property id=&quot;20300&quot; value=&quot;Slide 9 - &amp;quot;II. ĐÁNH GIÁ TÌNH HÌNH HOẠT ĐỘNG THÁNG 9-10/2010&amp;quot;&quot;/&gt;&lt;property id=&quot;20307&quot; value=&quot;368&quot;/&gt;&lt;/object&gt;&lt;object type=&quot;3&quot; unique_id=&quot;10021&quot;&gt;&lt;property id=&quot;20148&quot; value=&quot;5&quot;/&gt;&lt;property id=&quot;20300&quot; value=&quot;Slide 10 - &amp;quot;III. KẾ HOẠCH HOẠT ĐỘNG THÁNG 11/2010&amp;quot;&quot;/&gt;&lt;property id=&quot;20307&quot; value=&quot;370&quot;/&gt;&lt;/object&gt;&lt;object type=&quot;3&quot; unique_id=&quot;10022&quot;&gt;&lt;property id=&quot;20148&quot; value=&quot;5&quot;/&gt;&lt;property id=&quot;20300&quot; value=&quot;Slide 11 - &amp;quot;III. KẾ HOẠCH HOẠT ĐỘNG THÁNG 11/2010&amp;quot;&quot;/&gt;&lt;property id=&quot;20307&quot; value=&quot;371&quot;/&gt;&lt;/object&gt;&lt;object type=&quot;3&quot; unique_id=&quot;10023&quot;&gt;&lt;property id=&quot;20148&quot; value=&quot;5&quot;/&gt;&lt;property id=&quot;20300&quot; value=&quot;Slide 12 - &amp;quot;III. KẾ HOẠCH HOẠT ĐỘNG THÁNG 11/2010&amp;quot;&quot;/&gt;&lt;property id=&quot;20307&quot; value=&quot;372&quot;/&gt;&lt;/object&gt;&lt;object type=&quot;3&quot; unique_id=&quot;10024&quot;&gt;&lt;property id=&quot;20148&quot; value=&quot;5&quot;/&gt;&lt;property id=&quot;20300&quot; value=&quot;Slide 13 - &amp;quot;IV. TRIỂN KHAI VĂN BẢN&amp;quot;&quot;/&gt;&lt;property id=&quot;20307&quot; value=&quot;357&quot;/&gt;&lt;/object&gt;&lt;object type=&quot;3&quot; unique_id=&quot;10025&quot;&gt;&lt;property id=&quot;20148&quot; value=&quot;5&quot;/&gt;&lt;property id=&quot;20300&quot; value=&quot;Slide 15&quot;/&gt;&lt;property id=&quot;20307&quot; value=&quot;339&quot;/&gt;&lt;/object&gt;&lt;object type=&quot;3&quot; unique_id=&quot;10026&quot;&gt;&lt;property id=&quot;20148&quot; value=&quot;5&quot;/&gt;&lt;property id=&quot;20300&quot; value=&quot;Slide 16&quot;/&gt;&lt;property id=&quot;20307&quot; value=&quot;347&quot;/&gt;&lt;/object&gt;&lt;object type=&quot;3&quot; unique_id=&quot;10027&quot;&gt;&lt;property id=&quot;20148&quot; value=&quot;5&quot;/&gt;&lt;property id=&quot;20300&quot; value=&quot;Slide 17&quot;/&gt;&lt;property id=&quot;20307&quot; value=&quot;348&quot;/&gt;&lt;/object&gt;&lt;object type=&quot;3&quot; unique_id=&quot;10028&quot;&gt;&lt;property id=&quot;20148&quot; value=&quot;5&quot;/&gt;&lt;property id=&quot;20300&quot; value=&quot;Slide 18&quot;/&gt;&lt;property id=&quot;20307&quot; value=&quot;349&quot;/&gt;&lt;/object&gt;&lt;object type=&quot;3&quot; unique_id=&quot;10029&quot;&gt;&lt;property id=&quot;20148&quot; value=&quot;5&quot;/&gt;&lt;property id=&quot;20300&quot; value=&quot;Slide 19&quot;/&gt;&lt;property id=&quot;20307&quot; value=&quot;350&quot;/&gt;&lt;/object&gt;&lt;object type=&quot;3&quot; unique_id=&quot;10030&quot;&gt;&lt;property id=&quot;20148&quot; value=&quot;5&quot;/&gt;&lt;property id=&quot;20300&quot; value=&quot;Slide 20&quot;/&gt;&lt;property id=&quot;20307&quot; value=&quot;351&quot;/&gt;&lt;/object&gt;&lt;object type=&quot;3&quot; unique_id=&quot;10031&quot;&gt;&lt;property id=&quot;20148&quot; value=&quot;5&quot;/&gt;&lt;property id=&quot;20300&quot; value=&quot;Slide 21&quot;/&gt;&lt;property id=&quot;20307&quot; value=&quot;352&quot;/&gt;&lt;/object&gt;&lt;object type=&quot;3&quot; unique_id=&quot;10032&quot;&gt;&lt;property id=&quot;20148&quot; value=&quot;5&quot;/&gt;&lt;property id=&quot;20300&quot; value=&quot;Slide 22&quot;/&gt;&lt;property id=&quot;20307&quot; value=&quot;353&quot;/&gt;&lt;/object&gt;&lt;object type=&quot;3&quot; unique_id=&quot;10033&quot;&gt;&lt;property id=&quot;20148&quot; value=&quot;5&quot;/&gt;&lt;property id=&quot;20300&quot; value=&quot;Slide 23&quot;/&gt;&lt;property id=&quot;20307&quot; value=&quot;354&quot;/&gt;&lt;/object&gt;&lt;/object&gt;&lt;/object&gt;&lt;/database&gt;"/>
  <p:tag name="SECTOMILLISECCONVERTED" val="1"/>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9999</TotalTime>
  <Words>2390</Words>
  <Application>Microsoft Office PowerPoint</Application>
  <PresentationFormat>On-screen Show (4:3)</PresentationFormat>
  <Paragraphs>125</Paragraphs>
  <Slides>31</Slides>
  <Notes>0</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Default Design</vt:lpstr>
      <vt:lpstr>PowerPoint Presentation</vt:lpstr>
      <vt:lpstr>PowerPoint Presentation</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lpstr>ĐẤT NƯỚC VÀ CON NGƯỜI                                     HÀN QUỐC</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VNN.R9</dc:creator>
  <cp:lastModifiedBy>VH</cp:lastModifiedBy>
  <cp:revision>724</cp:revision>
  <cp:lastPrinted>2013-07-28T14:04:49Z</cp:lastPrinted>
  <dcterms:created xsi:type="dcterms:W3CDTF">2007-10-21T09:27:32Z</dcterms:created>
  <dcterms:modified xsi:type="dcterms:W3CDTF">2015-08-20T14:55:39Z</dcterms:modified>
</cp:coreProperties>
</file>